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handoutMasterIdLst>
    <p:handoutMasterId r:id="rId53"/>
  </p:handoutMasterIdLst>
  <p:sldIdLst>
    <p:sldId id="397" r:id="rId2"/>
    <p:sldId id="391" r:id="rId3"/>
    <p:sldId id="337" r:id="rId4"/>
    <p:sldId id="389" r:id="rId5"/>
    <p:sldId id="267" r:id="rId6"/>
    <p:sldId id="393" r:id="rId7"/>
    <p:sldId id="339" r:id="rId8"/>
    <p:sldId id="374" r:id="rId9"/>
    <p:sldId id="399" r:id="rId10"/>
    <p:sldId id="341" r:id="rId11"/>
    <p:sldId id="371" r:id="rId12"/>
    <p:sldId id="342" r:id="rId13"/>
    <p:sldId id="383" r:id="rId14"/>
    <p:sldId id="346" r:id="rId15"/>
    <p:sldId id="343" r:id="rId16"/>
    <p:sldId id="345" r:id="rId17"/>
    <p:sldId id="355" r:id="rId18"/>
    <p:sldId id="291" r:id="rId19"/>
    <p:sldId id="386" r:id="rId20"/>
    <p:sldId id="401" r:id="rId21"/>
    <p:sldId id="403" r:id="rId22"/>
    <p:sldId id="402" r:id="rId23"/>
    <p:sldId id="384" r:id="rId24"/>
    <p:sldId id="350" r:id="rId25"/>
    <p:sldId id="347" r:id="rId26"/>
    <p:sldId id="376" r:id="rId27"/>
    <p:sldId id="357" r:id="rId28"/>
    <p:sldId id="385" r:id="rId29"/>
    <p:sldId id="382" r:id="rId30"/>
    <p:sldId id="351" r:id="rId31"/>
    <p:sldId id="353" r:id="rId32"/>
    <p:sldId id="356" r:id="rId33"/>
    <p:sldId id="294" r:id="rId34"/>
    <p:sldId id="358" r:id="rId35"/>
    <p:sldId id="372" r:id="rId36"/>
    <p:sldId id="373" r:id="rId37"/>
    <p:sldId id="409" r:id="rId38"/>
    <p:sldId id="400" r:id="rId39"/>
    <p:sldId id="377" r:id="rId40"/>
    <p:sldId id="269" r:id="rId41"/>
    <p:sldId id="404" r:id="rId42"/>
    <p:sldId id="405" r:id="rId43"/>
    <p:sldId id="406" r:id="rId44"/>
    <p:sldId id="322" r:id="rId45"/>
    <p:sldId id="359" r:id="rId46"/>
    <p:sldId id="364" r:id="rId47"/>
    <p:sldId id="407" r:id="rId48"/>
    <p:sldId id="408" r:id="rId49"/>
    <p:sldId id="398" r:id="rId50"/>
    <p:sldId id="335" r:id="rId51"/>
  </p:sldIdLst>
  <p:sldSz cx="9144000" cy="6858000" type="screen4x3"/>
  <p:notesSz cx="6858000" cy="9064625"/>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99"/>
    <a:srgbClr val="FFFF99"/>
    <a:srgbClr val="FF0000"/>
    <a:srgbClr val="FFFFCC"/>
    <a:srgbClr val="660033"/>
    <a:srgbClr val="F5F58F"/>
    <a:srgbClr val="660066"/>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0" autoAdjust="0"/>
  </p:normalViewPr>
  <p:slideViewPr>
    <p:cSldViewPr>
      <p:cViewPr varScale="1">
        <p:scale>
          <a:sx n="84" d="100"/>
          <a:sy n="84" d="100"/>
        </p:scale>
        <p:origin x="66" y="510"/>
      </p:cViewPr>
      <p:guideLst>
        <p:guide orient="horz" pos="2160"/>
        <p:guide pos="2880"/>
      </p:guideLst>
    </p:cSldViewPr>
  </p:slideViewPr>
  <p:outlineViewPr>
    <p:cViewPr>
      <p:scale>
        <a:sx n="33" d="100"/>
        <a:sy n="33" d="100"/>
      </p:scale>
      <p:origin x="0" y="-14268"/>
    </p:cViewPr>
  </p:outlineViewPr>
  <p:notesTextViewPr>
    <p:cViewPr>
      <p:scale>
        <a:sx n="100" d="100"/>
        <a:sy n="100" d="100"/>
      </p:scale>
      <p:origin x="0" y="0"/>
    </p:cViewPr>
  </p:notesTextViewPr>
  <p:sorterViewPr>
    <p:cViewPr>
      <p:scale>
        <a:sx n="66" d="100"/>
        <a:sy n="66" d="100"/>
      </p:scale>
      <p:origin x="0" y="-4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24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sz="quarter" idx="1"/>
          </p:nvPr>
        </p:nvSpPr>
        <p:spPr>
          <a:xfrm>
            <a:off x="3884613" y="0"/>
            <a:ext cx="2971800" cy="4524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07425A4-353E-40C3-9A1A-07AB6A833534}" type="datetimeFigureOut">
              <a:rPr lang="pt-BR"/>
              <a:pPr>
                <a:defRPr/>
              </a:pPr>
              <a:t>26/07/2016</a:t>
            </a:fld>
            <a:endParaRPr lang="pt-BR"/>
          </a:p>
        </p:txBody>
      </p:sp>
      <p:sp>
        <p:nvSpPr>
          <p:cNvPr id="4" name="Espaço Reservado para Rodapé 3"/>
          <p:cNvSpPr>
            <a:spLocks noGrp="1"/>
          </p:cNvSpPr>
          <p:nvPr>
            <p:ph type="ftr" sz="quarter" idx="2"/>
          </p:nvPr>
        </p:nvSpPr>
        <p:spPr>
          <a:xfrm>
            <a:off x="0" y="8610600"/>
            <a:ext cx="2971800" cy="4524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5" name="Espaço Reservado para Número de Slide 4"/>
          <p:cNvSpPr>
            <a:spLocks noGrp="1"/>
          </p:cNvSpPr>
          <p:nvPr>
            <p:ph type="sldNum" sz="quarter" idx="3"/>
          </p:nvPr>
        </p:nvSpPr>
        <p:spPr>
          <a:xfrm>
            <a:off x="3884613" y="8610600"/>
            <a:ext cx="2971800" cy="4524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35A8361-363C-45BA-AAF0-3EB846A9A045}" type="slidenum">
              <a:rPr lang="pt-BR"/>
              <a:pPr>
                <a:defRPr/>
              </a:pPr>
              <a:t>‹nº›</a:t>
            </a:fld>
            <a:endParaRPr lang="pt-BR"/>
          </a:p>
        </p:txBody>
      </p:sp>
    </p:spTree>
    <p:extLst>
      <p:ext uri="{BB962C8B-B14F-4D97-AF65-F5344CB8AC3E}">
        <p14:creationId xmlns:p14="http://schemas.microsoft.com/office/powerpoint/2010/main" val="1219945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24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24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AA5152A-9EF5-4E80-98F0-046C0608B4FB}" type="datetimeFigureOut">
              <a:rPr lang="pt-BR"/>
              <a:pPr>
                <a:defRPr/>
              </a:pPr>
              <a:t>26/07/2016</a:t>
            </a:fld>
            <a:endParaRPr lang="pt-BR"/>
          </a:p>
        </p:txBody>
      </p:sp>
      <p:sp>
        <p:nvSpPr>
          <p:cNvPr id="4" name="Espaço Reservado para Imagem de Slide 3"/>
          <p:cNvSpPr>
            <a:spLocks noGrp="1" noRot="1" noChangeAspect="1"/>
          </p:cNvSpPr>
          <p:nvPr>
            <p:ph type="sldImg" idx="2"/>
          </p:nvPr>
        </p:nvSpPr>
        <p:spPr>
          <a:xfrm>
            <a:off x="1163638" y="679450"/>
            <a:ext cx="4530725" cy="339883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05300"/>
            <a:ext cx="5486400" cy="407987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10600"/>
            <a:ext cx="2971800" cy="4524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10600"/>
            <a:ext cx="2971800" cy="4524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F7AB2F4-DF16-4735-8A2E-8AC53A0CC064}" type="slidenum">
              <a:rPr lang="pt-BR"/>
              <a:pPr>
                <a:defRPr/>
              </a:pPr>
              <a:t>‹nº›</a:t>
            </a:fld>
            <a:endParaRPr lang="pt-BR"/>
          </a:p>
        </p:txBody>
      </p:sp>
    </p:spTree>
    <p:extLst>
      <p:ext uri="{BB962C8B-B14F-4D97-AF65-F5344CB8AC3E}">
        <p14:creationId xmlns:p14="http://schemas.microsoft.com/office/powerpoint/2010/main" val="2607959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F7AB2F4-DF16-4735-8A2E-8AC53A0CC064}" type="slidenum">
              <a:rPr lang="pt-BR" smtClean="0"/>
              <a:pPr>
                <a:defRPr/>
              </a:pPr>
              <a:t>1</a:t>
            </a:fld>
            <a:endParaRPr lang="pt-BR"/>
          </a:p>
        </p:txBody>
      </p:sp>
    </p:spTree>
    <p:extLst>
      <p:ext uri="{BB962C8B-B14F-4D97-AF65-F5344CB8AC3E}">
        <p14:creationId xmlns:p14="http://schemas.microsoft.com/office/powerpoint/2010/main" val="42751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45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062A33-5B09-47C6-B8B1-DD4B43616FAE}" type="slidenum">
              <a:rPr lang="pt-BR">
                <a:latin typeface="Calibri" panose="020F0502020204030204" pitchFamily="34" charset="0"/>
              </a:rPr>
              <a:pPr/>
              <a:t>14</a:t>
            </a:fld>
            <a:endParaRPr lang="pt-BR">
              <a:latin typeface="Calibri" panose="020F0502020204030204" pitchFamily="34" charset="0"/>
            </a:endParaRPr>
          </a:p>
        </p:txBody>
      </p:sp>
    </p:spTree>
    <p:extLst>
      <p:ext uri="{BB962C8B-B14F-4D97-AF65-F5344CB8AC3E}">
        <p14:creationId xmlns:p14="http://schemas.microsoft.com/office/powerpoint/2010/main" val="298840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04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6516F-3E36-40CF-9195-C7249D4686D1}" type="slidenum">
              <a:rPr lang="pt-BR">
                <a:latin typeface="Calibri" panose="020F0502020204030204" pitchFamily="34" charset="0"/>
              </a:rPr>
              <a:pPr/>
              <a:t>15</a:t>
            </a:fld>
            <a:endParaRPr lang="pt-BR">
              <a:latin typeface="Calibri" panose="020F0502020204030204" pitchFamily="34" charset="0"/>
            </a:endParaRPr>
          </a:p>
        </p:txBody>
      </p:sp>
    </p:spTree>
    <p:extLst>
      <p:ext uri="{BB962C8B-B14F-4D97-AF65-F5344CB8AC3E}">
        <p14:creationId xmlns:p14="http://schemas.microsoft.com/office/powerpoint/2010/main" val="406982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4FA3D6-A785-4773-A3EA-7A41C9AEA345}" type="slidenum">
              <a:rPr lang="pt-BR">
                <a:latin typeface="Calibri" panose="020F0502020204030204" pitchFamily="34" charset="0"/>
              </a:rPr>
              <a:pPr/>
              <a:t>16</a:t>
            </a:fld>
            <a:endParaRPr lang="pt-BR">
              <a:latin typeface="Calibri" panose="020F0502020204030204" pitchFamily="34" charset="0"/>
            </a:endParaRPr>
          </a:p>
        </p:txBody>
      </p:sp>
    </p:spTree>
    <p:extLst>
      <p:ext uri="{BB962C8B-B14F-4D97-AF65-F5344CB8AC3E}">
        <p14:creationId xmlns:p14="http://schemas.microsoft.com/office/powerpoint/2010/main" val="374624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FC6E4D-D195-4538-A10C-FC28747E7EC2}" type="slidenum">
              <a:rPr lang="pt-BR">
                <a:latin typeface="Calibri" panose="020F0502020204030204" pitchFamily="34" charset="0"/>
              </a:rPr>
              <a:pPr/>
              <a:t>17</a:t>
            </a:fld>
            <a:endParaRPr lang="pt-BR">
              <a:latin typeface="Calibri" panose="020F0502020204030204" pitchFamily="34" charset="0"/>
            </a:endParaRPr>
          </a:p>
        </p:txBody>
      </p:sp>
    </p:spTree>
    <p:extLst>
      <p:ext uri="{BB962C8B-B14F-4D97-AF65-F5344CB8AC3E}">
        <p14:creationId xmlns:p14="http://schemas.microsoft.com/office/powerpoint/2010/main" val="188310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53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EF42AB-DD9D-4A91-8359-B9CC721F3BCA}" type="slidenum">
              <a:rPr lang="pt-BR">
                <a:latin typeface="Calibri" panose="020F0502020204030204" pitchFamily="34" charset="0"/>
              </a:rPr>
              <a:pPr/>
              <a:t>18</a:t>
            </a:fld>
            <a:endParaRPr lang="pt-BR">
              <a:latin typeface="Calibri" panose="020F0502020204030204" pitchFamily="34" charset="0"/>
            </a:endParaRPr>
          </a:p>
        </p:txBody>
      </p:sp>
    </p:spTree>
    <p:extLst>
      <p:ext uri="{BB962C8B-B14F-4D97-AF65-F5344CB8AC3E}">
        <p14:creationId xmlns:p14="http://schemas.microsoft.com/office/powerpoint/2010/main" val="199602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F7AB2F4-DF16-4735-8A2E-8AC53A0CC064}" type="slidenum">
              <a:rPr lang="pt-BR" smtClean="0"/>
              <a:pPr>
                <a:defRPr/>
              </a:pPr>
              <a:t>19</a:t>
            </a:fld>
            <a:endParaRPr lang="pt-BR"/>
          </a:p>
        </p:txBody>
      </p:sp>
    </p:spTree>
    <p:extLst>
      <p:ext uri="{BB962C8B-B14F-4D97-AF65-F5344CB8AC3E}">
        <p14:creationId xmlns:p14="http://schemas.microsoft.com/office/powerpoint/2010/main" val="420435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66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40B56-4D86-4B37-97F8-11F24817DF22}" type="slidenum">
              <a:rPr lang="pt-BR">
                <a:latin typeface="Calibri" panose="020F0502020204030204" pitchFamily="34" charset="0"/>
              </a:rPr>
              <a:pPr/>
              <a:t>23</a:t>
            </a:fld>
            <a:endParaRPr lang="pt-BR">
              <a:latin typeface="Calibri" panose="020F0502020204030204" pitchFamily="34" charset="0"/>
            </a:endParaRPr>
          </a:p>
        </p:txBody>
      </p:sp>
    </p:spTree>
    <p:extLst>
      <p:ext uri="{BB962C8B-B14F-4D97-AF65-F5344CB8AC3E}">
        <p14:creationId xmlns:p14="http://schemas.microsoft.com/office/powerpoint/2010/main" val="48521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0B5F8D-EB09-47C8-A6DC-E1A4EF9D49E1}" type="slidenum">
              <a:rPr lang="pt-BR">
                <a:latin typeface="Calibri" panose="020F0502020204030204" pitchFamily="34" charset="0"/>
              </a:rPr>
              <a:pPr/>
              <a:t>24</a:t>
            </a:fld>
            <a:endParaRPr lang="pt-BR">
              <a:latin typeface="Calibri" panose="020F0502020204030204" pitchFamily="34" charset="0"/>
            </a:endParaRPr>
          </a:p>
        </p:txBody>
      </p:sp>
    </p:spTree>
    <p:extLst>
      <p:ext uri="{BB962C8B-B14F-4D97-AF65-F5344CB8AC3E}">
        <p14:creationId xmlns:p14="http://schemas.microsoft.com/office/powerpoint/2010/main" val="299458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86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A6CBC4-6568-4182-A018-9649AA4EA452}" type="slidenum">
              <a:rPr lang="pt-BR">
                <a:latin typeface="Calibri" panose="020F0502020204030204" pitchFamily="34" charset="0"/>
              </a:rPr>
              <a:pPr/>
              <a:t>25</a:t>
            </a:fld>
            <a:endParaRPr lang="pt-BR">
              <a:latin typeface="Calibri" panose="020F0502020204030204" pitchFamily="34" charset="0"/>
            </a:endParaRPr>
          </a:p>
        </p:txBody>
      </p:sp>
    </p:spTree>
    <p:extLst>
      <p:ext uri="{BB962C8B-B14F-4D97-AF65-F5344CB8AC3E}">
        <p14:creationId xmlns:p14="http://schemas.microsoft.com/office/powerpoint/2010/main" val="397090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30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E34D64-1066-43F4-862A-0EBAD965A027}" type="slidenum">
              <a:rPr lang="pt-BR">
                <a:latin typeface="Calibri" panose="020F0502020204030204" pitchFamily="34" charset="0"/>
              </a:rPr>
              <a:pPr/>
              <a:t>26</a:t>
            </a:fld>
            <a:endParaRPr lang="pt-BR">
              <a:latin typeface="Calibri" panose="020F0502020204030204" pitchFamily="34" charset="0"/>
            </a:endParaRPr>
          </a:p>
        </p:txBody>
      </p:sp>
    </p:spTree>
    <p:extLst>
      <p:ext uri="{BB962C8B-B14F-4D97-AF65-F5344CB8AC3E}">
        <p14:creationId xmlns:p14="http://schemas.microsoft.com/office/powerpoint/2010/main" val="295438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61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A12192-E318-4D6B-87DF-B08A57BB25AC}" type="slidenum">
              <a:rPr lang="pt-BR">
                <a:latin typeface="Calibri" panose="020F0502020204030204" pitchFamily="34" charset="0"/>
              </a:rPr>
              <a:pPr/>
              <a:t>3</a:t>
            </a:fld>
            <a:endParaRPr lang="pt-BR">
              <a:latin typeface="Calibri" panose="020F0502020204030204" pitchFamily="34" charset="0"/>
            </a:endParaRPr>
          </a:p>
        </p:txBody>
      </p:sp>
    </p:spTree>
    <p:extLst>
      <p:ext uri="{BB962C8B-B14F-4D97-AF65-F5344CB8AC3E}">
        <p14:creationId xmlns:p14="http://schemas.microsoft.com/office/powerpoint/2010/main" val="7740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563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83B4AA-4CBB-4BF7-859A-F09E6D9CD0A4}" type="slidenum">
              <a:rPr lang="pt-BR">
                <a:latin typeface="Calibri" panose="020F0502020204030204" pitchFamily="34" charset="0"/>
              </a:rPr>
              <a:pPr/>
              <a:t>27</a:t>
            </a:fld>
            <a:endParaRPr lang="pt-BR">
              <a:latin typeface="Calibri" panose="020F0502020204030204" pitchFamily="34" charset="0"/>
            </a:endParaRPr>
          </a:p>
        </p:txBody>
      </p:sp>
    </p:spTree>
    <p:extLst>
      <p:ext uri="{BB962C8B-B14F-4D97-AF65-F5344CB8AC3E}">
        <p14:creationId xmlns:p14="http://schemas.microsoft.com/office/powerpoint/2010/main" val="260861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30C9E7-EBFB-428D-9255-B737ECD3F000}" type="slidenum">
              <a:rPr lang="pt-BR">
                <a:latin typeface="Calibri" panose="020F0502020204030204" pitchFamily="34" charset="0"/>
              </a:rPr>
              <a:pPr/>
              <a:t>28</a:t>
            </a:fld>
            <a:endParaRPr lang="pt-BR">
              <a:latin typeface="Calibri" panose="020F0502020204030204" pitchFamily="34" charset="0"/>
            </a:endParaRPr>
          </a:p>
        </p:txBody>
      </p:sp>
    </p:spTree>
    <p:extLst>
      <p:ext uri="{BB962C8B-B14F-4D97-AF65-F5344CB8AC3E}">
        <p14:creationId xmlns:p14="http://schemas.microsoft.com/office/powerpoint/2010/main" val="4176004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PT" smtClean="0"/>
              <a:t>Antes de discorrer sobre o espiritismo e a religião, devemos nos perguntar o que é religião. Segundo o dicionário Aurélio (1999) religião é: </a:t>
            </a:r>
            <a:r>
              <a:rPr lang="pt-PT" b="1" i="1" smtClean="0"/>
              <a:t>1.</a:t>
            </a:r>
            <a:r>
              <a:rPr lang="pt-PT" i="1" smtClean="0"/>
              <a:t> Crença na existência de uma força ou forças sobrenaturais, considerada(s) como criadora(s) do Universo, e que como tal deve(m) ser adoradas(s) e obedecida(s).</a:t>
            </a:r>
            <a:r>
              <a:rPr lang="pt-PT" b="1" i="1" smtClean="0"/>
              <a:t> 2.</a:t>
            </a:r>
            <a:r>
              <a:rPr lang="pt-PT" i="1" smtClean="0"/>
              <a:t> A manifestação de tal crença por meio de doutrina e ritual próprios, que envolvem em geral, preceitos éticos</a:t>
            </a:r>
            <a:r>
              <a:rPr lang="pt-PT" smtClean="0"/>
              <a:t>.Como se vê, na definição clássica de religião transparece uma dualidade que envolve uma crença num ser superior, e um aspecto de culto institucionalizado. </a:t>
            </a:r>
            <a:endParaRPr lang="pt-BR" smtClean="0"/>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D8CE1F-BC85-4A73-B55F-9844367951CD}" type="slidenum">
              <a:rPr lang="pt-BR">
                <a:latin typeface="Calibri" panose="020F0502020204030204" pitchFamily="34" charset="0"/>
              </a:rPr>
              <a:pPr/>
              <a:t>29</a:t>
            </a:fld>
            <a:endParaRPr lang="pt-BR">
              <a:latin typeface="Calibri" panose="020F0502020204030204" pitchFamily="34" charset="0"/>
            </a:endParaRPr>
          </a:p>
        </p:txBody>
      </p:sp>
    </p:spTree>
    <p:extLst>
      <p:ext uri="{BB962C8B-B14F-4D97-AF65-F5344CB8AC3E}">
        <p14:creationId xmlns:p14="http://schemas.microsoft.com/office/powerpoint/2010/main" val="1405521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A39C1-9C84-46E8-8B26-C71649E0EC54}" type="slidenum">
              <a:rPr lang="pt-BR">
                <a:latin typeface="Calibri" panose="020F0502020204030204" pitchFamily="34" charset="0"/>
              </a:rPr>
              <a:pPr/>
              <a:t>30</a:t>
            </a:fld>
            <a:endParaRPr lang="pt-BR">
              <a:latin typeface="Calibri" panose="020F0502020204030204" pitchFamily="34" charset="0"/>
            </a:endParaRPr>
          </a:p>
        </p:txBody>
      </p:sp>
    </p:spTree>
    <p:extLst>
      <p:ext uri="{BB962C8B-B14F-4D97-AF65-F5344CB8AC3E}">
        <p14:creationId xmlns:p14="http://schemas.microsoft.com/office/powerpoint/2010/main" val="264565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PT" smtClean="0"/>
              <a:t>Antes de discorrer sobre o espiritismo e a religião, devemos nos perguntar o que é religião. Segundo o dicionário Aurélio (1999) religião é: </a:t>
            </a:r>
            <a:r>
              <a:rPr lang="pt-PT" b="1" i="1" smtClean="0"/>
              <a:t>1.</a:t>
            </a:r>
            <a:r>
              <a:rPr lang="pt-PT" i="1" smtClean="0"/>
              <a:t> Crença na existência de uma força ou forças sobrenaturais, considerada(s) como criadora(s) do Universo, e que como tal deve(m) ser adoradas(s) e obedecida(s).</a:t>
            </a:r>
            <a:r>
              <a:rPr lang="pt-PT" b="1" i="1" smtClean="0"/>
              <a:t> 2.</a:t>
            </a:r>
            <a:r>
              <a:rPr lang="pt-PT" i="1" smtClean="0"/>
              <a:t> A manifestação de tal crença por meio de doutrina e ritual próprios, que envolvem em geral, preceitos éticos</a:t>
            </a:r>
            <a:r>
              <a:rPr lang="pt-PT" smtClean="0"/>
              <a:t>.Como se vê, na definição clássica de religião transparece uma dualidade que envolve uma crença num ser superior, e um aspecto de culto institucionalizado. </a:t>
            </a:r>
            <a:endParaRPr lang="pt-BR" smtClean="0"/>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41531-F688-4085-B8BD-6F61DA15600F}" type="slidenum">
              <a:rPr lang="pt-BR">
                <a:latin typeface="Calibri" panose="020F0502020204030204" pitchFamily="34" charset="0"/>
              </a:rPr>
              <a:pPr/>
              <a:t>31</a:t>
            </a:fld>
            <a:endParaRPr lang="pt-BR">
              <a:latin typeface="Calibri" panose="020F0502020204030204" pitchFamily="34" charset="0"/>
            </a:endParaRPr>
          </a:p>
        </p:txBody>
      </p:sp>
    </p:spTree>
    <p:extLst>
      <p:ext uri="{BB962C8B-B14F-4D97-AF65-F5344CB8AC3E}">
        <p14:creationId xmlns:p14="http://schemas.microsoft.com/office/powerpoint/2010/main" val="73005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583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8B6C09-B27B-48A6-84BE-7E7A3ABD3ACA}" type="slidenum">
              <a:rPr lang="pt-BR">
                <a:latin typeface="Calibri" panose="020F0502020204030204" pitchFamily="34" charset="0"/>
              </a:rPr>
              <a:pPr/>
              <a:t>32</a:t>
            </a:fld>
            <a:endParaRPr lang="pt-BR">
              <a:latin typeface="Calibri" panose="020F0502020204030204" pitchFamily="34" charset="0"/>
            </a:endParaRPr>
          </a:p>
        </p:txBody>
      </p:sp>
    </p:spTree>
    <p:extLst>
      <p:ext uri="{BB962C8B-B14F-4D97-AF65-F5344CB8AC3E}">
        <p14:creationId xmlns:p14="http://schemas.microsoft.com/office/powerpoint/2010/main" val="158992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smtClean="0"/>
              <a:t>Inserir texto aqui.</a:t>
            </a:r>
          </a:p>
        </p:txBody>
      </p:sp>
      <p:sp>
        <p:nvSpPr>
          <p:cNvPr id="60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A9C5E-97F7-43C2-9705-F73D78B8FBA3}" type="slidenum">
              <a:rPr lang="pt-BR">
                <a:latin typeface="Calibri" panose="020F0502020204030204" pitchFamily="34" charset="0"/>
              </a:rPr>
              <a:pPr/>
              <a:t>33</a:t>
            </a:fld>
            <a:endParaRPr lang="pt-BR">
              <a:latin typeface="Calibri" panose="020F0502020204030204" pitchFamily="34" charset="0"/>
            </a:endParaRPr>
          </a:p>
        </p:txBody>
      </p:sp>
    </p:spTree>
    <p:extLst>
      <p:ext uri="{BB962C8B-B14F-4D97-AF65-F5344CB8AC3E}">
        <p14:creationId xmlns:p14="http://schemas.microsoft.com/office/powerpoint/2010/main" val="265748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62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246112-3477-4AE3-9A7B-38C0D7511F34}" type="slidenum">
              <a:rPr lang="pt-BR">
                <a:latin typeface="Calibri" panose="020F0502020204030204" pitchFamily="34" charset="0"/>
              </a:rPr>
              <a:pPr/>
              <a:t>34</a:t>
            </a:fld>
            <a:endParaRPr lang="pt-BR">
              <a:latin typeface="Calibri" panose="020F0502020204030204" pitchFamily="34" charset="0"/>
            </a:endParaRPr>
          </a:p>
        </p:txBody>
      </p:sp>
    </p:spTree>
    <p:extLst>
      <p:ext uri="{BB962C8B-B14F-4D97-AF65-F5344CB8AC3E}">
        <p14:creationId xmlns:p14="http://schemas.microsoft.com/office/powerpoint/2010/main" val="288337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665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06EC1-89EB-4730-BDE1-ECC8835CCB67}" type="slidenum">
              <a:rPr lang="pt-BR">
                <a:latin typeface="Calibri" panose="020F0502020204030204" pitchFamily="34" charset="0"/>
              </a:rPr>
              <a:pPr/>
              <a:t>35</a:t>
            </a:fld>
            <a:endParaRPr lang="pt-BR">
              <a:latin typeface="Calibri" panose="020F0502020204030204" pitchFamily="34" charset="0"/>
            </a:endParaRPr>
          </a:p>
        </p:txBody>
      </p:sp>
    </p:spTree>
    <p:extLst>
      <p:ext uri="{BB962C8B-B14F-4D97-AF65-F5344CB8AC3E}">
        <p14:creationId xmlns:p14="http://schemas.microsoft.com/office/powerpoint/2010/main" val="279926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smtClean="0"/>
              <a:t>Inserir texto aqui.</a:t>
            </a:r>
          </a:p>
        </p:txBody>
      </p:sp>
      <p:sp>
        <p:nvSpPr>
          <p:cNvPr id="686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CBE45C-98EE-4CA3-A7AB-C03209E6C4E3}" type="slidenum">
              <a:rPr lang="pt-BR">
                <a:latin typeface="Calibri" panose="020F0502020204030204" pitchFamily="34" charset="0"/>
              </a:rPr>
              <a:pPr/>
              <a:t>36</a:t>
            </a:fld>
            <a:endParaRPr lang="pt-BR">
              <a:latin typeface="Calibri" panose="020F0502020204030204" pitchFamily="34" charset="0"/>
            </a:endParaRPr>
          </a:p>
        </p:txBody>
      </p:sp>
    </p:spTree>
    <p:extLst>
      <p:ext uri="{BB962C8B-B14F-4D97-AF65-F5344CB8AC3E}">
        <p14:creationId xmlns:p14="http://schemas.microsoft.com/office/powerpoint/2010/main" val="374482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57EE47-D2A2-4893-83E6-B459E9F0E1CE}" type="slidenum">
              <a:rPr lang="pt-BR">
                <a:latin typeface="Calibri" panose="020F0502020204030204" pitchFamily="34" charset="0"/>
              </a:rPr>
              <a:pPr/>
              <a:t>5</a:t>
            </a:fld>
            <a:endParaRPr lang="pt-BR">
              <a:latin typeface="Calibri" panose="020F0502020204030204" pitchFamily="34" charset="0"/>
            </a:endParaRPr>
          </a:p>
        </p:txBody>
      </p:sp>
    </p:spTree>
    <p:extLst>
      <p:ext uri="{BB962C8B-B14F-4D97-AF65-F5344CB8AC3E}">
        <p14:creationId xmlns:p14="http://schemas.microsoft.com/office/powerpoint/2010/main" val="2767294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smtClean="0"/>
              <a:t>Diante de um objeto, a ciência pergunta:</a:t>
            </a:r>
          </a:p>
          <a:p>
            <a:pPr eaLnBrk="1" hangingPunct="1">
              <a:spcBef>
                <a:spcPct val="0"/>
              </a:spcBef>
            </a:pPr>
            <a:r>
              <a:rPr lang="pt-BR" smtClean="0"/>
              <a:t>  (a) o que é e como é feito</a:t>
            </a:r>
          </a:p>
          <a:p>
            <a:pPr eaLnBrk="1" hangingPunct="1">
              <a:spcBef>
                <a:spcPct val="0"/>
              </a:spcBef>
            </a:pPr>
            <a:endParaRPr lang="pt-BR" smtClean="0"/>
          </a:p>
          <a:p>
            <a:pPr eaLnBrk="1" hangingPunct="1">
              <a:spcBef>
                <a:spcPct val="0"/>
              </a:spcBef>
            </a:pPr>
            <a:r>
              <a:rPr lang="pt-BR" smtClean="0"/>
              <a:t>A filosofia indaga: por que existe e para que existe.</a:t>
            </a:r>
          </a:p>
        </p:txBody>
      </p:sp>
      <p:sp>
        <p:nvSpPr>
          <p:cNvPr id="727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4DF66E-FFF9-49C7-9854-FFD79CCEDA0E}" type="slidenum">
              <a:rPr lang="pt-BR">
                <a:latin typeface="Calibri" panose="020F0502020204030204" pitchFamily="34" charset="0"/>
              </a:rPr>
              <a:pPr/>
              <a:t>39</a:t>
            </a:fld>
            <a:endParaRPr lang="pt-BR">
              <a:latin typeface="Calibri" panose="020F0502020204030204" pitchFamily="34" charset="0"/>
            </a:endParaRPr>
          </a:p>
        </p:txBody>
      </p:sp>
    </p:spTree>
    <p:extLst>
      <p:ext uri="{BB962C8B-B14F-4D97-AF65-F5344CB8AC3E}">
        <p14:creationId xmlns:p14="http://schemas.microsoft.com/office/powerpoint/2010/main" val="4146408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72F7A0-A8CB-4759-8EC5-C93A9AAA04E6}" type="slidenum">
              <a:rPr lang="pt-BR">
                <a:latin typeface="Calibri" panose="020F0502020204030204" pitchFamily="34" charset="0"/>
              </a:rPr>
              <a:pPr/>
              <a:t>40</a:t>
            </a:fld>
            <a:endParaRPr lang="pt-BR">
              <a:latin typeface="Calibri" panose="020F0502020204030204" pitchFamily="34" charset="0"/>
            </a:endParaRPr>
          </a:p>
        </p:txBody>
      </p:sp>
    </p:spTree>
    <p:extLst>
      <p:ext uri="{BB962C8B-B14F-4D97-AF65-F5344CB8AC3E}">
        <p14:creationId xmlns:p14="http://schemas.microsoft.com/office/powerpoint/2010/main" val="598078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706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9C2A4B-D255-4371-94E0-B7E2722DC998}" type="slidenum">
              <a:rPr lang="pt-BR">
                <a:latin typeface="Calibri" panose="020F0502020204030204" pitchFamily="34" charset="0"/>
              </a:rPr>
              <a:pPr/>
              <a:t>44</a:t>
            </a:fld>
            <a:endParaRPr lang="pt-BR">
              <a:latin typeface="Calibri" panose="020F0502020204030204" pitchFamily="34" charset="0"/>
            </a:endParaRPr>
          </a:p>
        </p:txBody>
      </p:sp>
    </p:spTree>
    <p:extLst>
      <p:ext uri="{BB962C8B-B14F-4D97-AF65-F5344CB8AC3E}">
        <p14:creationId xmlns:p14="http://schemas.microsoft.com/office/powerpoint/2010/main" val="3846191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747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E567B7-0FB3-4817-93CA-CB3FBF8099C4}" type="slidenum">
              <a:rPr lang="pt-BR">
                <a:latin typeface="Calibri" panose="020F0502020204030204" pitchFamily="34" charset="0"/>
              </a:rPr>
              <a:pPr/>
              <a:t>45</a:t>
            </a:fld>
            <a:endParaRPr lang="pt-BR">
              <a:latin typeface="Calibri" panose="020F0502020204030204" pitchFamily="34" charset="0"/>
            </a:endParaRPr>
          </a:p>
        </p:txBody>
      </p:sp>
    </p:spTree>
    <p:extLst>
      <p:ext uri="{BB962C8B-B14F-4D97-AF65-F5344CB8AC3E}">
        <p14:creationId xmlns:p14="http://schemas.microsoft.com/office/powerpoint/2010/main" val="3222116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849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FC8868-3B35-4C15-82C9-12C7C62AF53F}" type="slidenum">
              <a:rPr lang="pt-BR">
                <a:latin typeface="Calibri" panose="020F0502020204030204" pitchFamily="34" charset="0"/>
              </a:rPr>
              <a:pPr/>
              <a:t>46</a:t>
            </a:fld>
            <a:endParaRPr lang="pt-BR">
              <a:latin typeface="Calibri" panose="020F0502020204030204" pitchFamily="34" charset="0"/>
            </a:endParaRPr>
          </a:p>
        </p:txBody>
      </p:sp>
    </p:spTree>
    <p:extLst>
      <p:ext uri="{BB962C8B-B14F-4D97-AF65-F5344CB8AC3E}">
        <p14:creationId xmlns:p14="http://schemas.microsoft.com/office/powerpoint/2010/main" val="825584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F7AB2F4-DF16-4735-8A2E-8AC53A0CC064}" type="slidenum">
              <a:rPr lang="pt-BR" smtClean="0"/>
              <a:pPr>
                <a:defRPr/>
              </a:pPr>
              <a:t>49</a:t>
            </a:fld>
            <a:endParaRPr lang="pt-BR"/>
          </a:p>
        </p:txBody>
      </p:sp>
    </p:spTree>
    <p:extLst>
      <p:ext uri="{BB962C8B-B14F-4D97-AF65-F5344CB8AC3E}">
        <p14:creationId xmlns:p14="http://schemas.microsoft.com/office/powerpoint/2010/main" val="3112552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90806-2C31-4033-9FC2-E1A8F73830AF}" type="slidenum">
              <a:rPr lang="pt-BR">
                <a:latin typeface="Calibri" panose="020F0502020204030204" pitchFamily="34" charset="0"/>
              </a:rPr>
              <a:pPr/>
              <a:t>50</a:t>
            </a:fld>
            <a:endParaRPr lang="pt-BR">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1162050" y="679450"/>
            <a:ext cx="4530725" cy="3398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Tree>
    <p:extLst>
      <p:ext uri="{BB962C8B-B14F-4D97-AF65-F5344CB8AC3E}">
        <p14:creationId xmlns:p14="http://schemas.microsoft.com/office/powerpoint/2010/main" val="67195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81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819AC0-E7E0-478F-BD28-4FDE228A1EE7}" type="slidenum">
              <a:rPr lang="pt-BR">
                <a:latin typeface="Calibri" panose="020F0502020204030204" pitchFamily="34" charset="0"/>
              </a:rPr>
              <a:pPr/>
              <a:t>7</a:t>
            </a:fld>
            <a:endParaRPr lang="pt-BR">
              <a:latin typeface="Calibri" panose="020F0502020204030204" pitchFamily="34" charset="0"/>
            </a:endParaRPr>
          </a:p>
        </p:txBody>
      </p:sp>
    </p:spTree>
    <p:extLst>
      <p:ext uri="{BB962C8B-B14F-4D97-AF65-F5344CB8AC3E}">
        <p14:creationId xmlns:p14="http://schemas.microsoft.com/office/powerpoint/2010/main" val="256397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02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283748-7C9A-47CF-81E3-A47000899BB4}" type="slidenum">
              <a:rPr lang="pt-BR">
                <a:latin typeface="Calibri" panose="020F0502020204030204" pitchFamily="34" charset="0"/>
              </a:rPr>
              <a:pPr/>
              <a:t>8</a:t>
            </a:fld>
            <a:endParaRPr lang="pt-BR">
              <a:latin typeface="Calibri" panose="020F0502020204030204" pitchFamily="34" charset="0"/>
            </a:endParaRPr>
          </a:p>
        </p:txBody>
      </p:sp>
    </p:spTree>
    <p:extLst>
      <p:ext uri="{BB962C8B-B14F-4D97-AF65-F5344CB8AC3E}">
        <p14:creationId xmlns:p14="http://schemas.microsoft.com/office/powerpoint/2010/main" val="334753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22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C6F123-FDCA-4970-B29E-7FF6DCEE4CB3}" type="slidenum">
              <a:rPr lang="pt-BR">
                <a:latin typeface="Calibri" panose="020F0502020204030204" pitchFamily="34" charset="0"/>
              </a:rPr>
              <a:pPr/>
              <a:t>10</a:t>
            </a:fld>
            <a:endParaRPr lang="pt-BR">
              <a:latin typeface="Calibri" panose="020F0502020204030204" pitchFamily="34" charset="0"/>
            </a:endParaRPr>
          </a:p>
        </p:txBody>
      </p:sp>
    </p:spTree>
    <p:extLst>
      <p:ext uri="{BB962C8B-B14F-4D97-AF65-F5344CB8AC3E}">
        <p14:creationId xmlns:p14="http://schemas.microsoft.com/office/powerpoint/2010/main" val="275765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dirty="0" smtClean="0"/>
          </a:p>
        </p:txBody>
      </p:sp>
      <p:sp>
        <p:nvSpPr>
          <p:cNvPr id="143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A2D82-1F2F-44EA-B6CF-098CAD721940}" type="slidenum">
              <a:rPr lang="pt-BR">
                <a:latin typeface="Calibri" panose="020F0502020204030204" pitchFamily="34" charset="0"/>
              </a:rPr>
              <a:pPr/>
              <a:t>11</a:t>
            </a:fld>
            <a:endParaRPr lang="pt-BR">
              <a:latin typeface="Calibri" panose="020F0502020204030204" pitchFamily="34" charset="0"/>
            </a:endParaRPr>
          </a:p>
        </p:txBody>
      </p:sp>
    </p:spTree>
    <p:extLst>
      <p:ext uri="{BB962C8B-B14F-4D97-AF65-F5344CB8AC3E}">
        <p14:creationId xmlns:p14="http://schemas.microsoft.com/office/powerpoint/2010/main" val="372240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smtClean="0"/>
              <a:t>Diante de um objeto, a ciência pergunta:</a:t>
            </a:r>
          </a:p>
          <a:p>
            <a:pPr eaLnBrk="1" hangingPunct="1">
              <a:spcBef>
                <a:spcPct val="0"/>
              </a:spcBef>
            </a:pPr>
            <a:r>
              <a:rPr lang="pt-BR" smtClean="0"/>
              <a:t>  (a) o que é e como é feito</a:t>
            </a:r>
          </a:p>
          <a:p>
            <a:pPr eaLnBrk="1" hangingPunct="1">
              <a:spcBef>
                <a:spcPct val="0"/>
              </a:spcBef>
            </a:pPr>
            <a:endParaRPr lang="pt-BR" smtClean="0"/>
          </a:p>
          <a:p>
            <a:pPr eaLnBrk="1" hangingPunct="1">
              <a:spcBef>
                <a:spcPct val="0"/>
              </a:spcBef>
            </a:pPr>
            <a:r>
              <a:rPr lang="pt-BR" smtClean="0"/>
              <a:t>A filosofia indaga: por que existe e para que existe.</a:t>
            </a:r>
          </a:p>
        </p:txBody>
      </p:sp>
      <p:sp>
        <p:nvSpPr>
          <p:cNvPr id="163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A495FF-5C3F-40F0-85F9-A1D9D304E340}" type="slidenum">
              <a:rPr lang="pt-BR">
                <a:latin typeface="Calibri" panose="020F0502020204030204" pitchFamily="34" charset="0"/>
              </a:rPr>
              <a:pPr/>
              <a:t>12</a:t>
            </a:fld>
            <a:endParaRPr lang="pt-BR">
              <a:latin typeface="Calibri" panose="020F0502020204030204" pitchFamily="34" charset="0"/>
            </a:endParaRPr>
          </a:p>
        </p:txBody>
      </p:sp>
    </p:spTree>
    <p:extLst>
      <p:ext uri="{BB962C8B-B14F-4D97-AF65-F5344CB8AC3E}">
        <p14:creationId xmlns:p14="http://schemas.microsoft.com/office/powerpoint/2010/main" val="207632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84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B289DC-3B49-4DF8-9FA1-34031ED08F18}" type="slidenum">
              <a:rPr lang="pt-BR">
                <a:latin typeface="Calibri" panose="020F0502020204030204" pitchFamily="34" charset="0"/>
              </a:rPr>
              <a:pPr/>
              <a:t>13</a:t>
            </a:fld>
            <a:endParaRPr lang="pt-BR">
              <a:latin typeface="Calibri" panose="020F0502020204030204" pitchFamily="34" charset="0"/>
            </a:endParaRPr>
          </a:p>
        </p:txBody>
      </p:sp>
    </p:spTree>
    <p:extLst>
      <p:ext uri="{BB962C8B-B14F-4D97-AF65-F5344CB8AC3E}">
        <p14:creationId xmlns:p14="http://schemas.microsoft.com/office/powerpoint/2010/main" val="86616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20847E1-364D-4C89-A780-E2D6C79B41EF}" type="datetimeFigureOut">
              <a:rPr lang="pt-BR"/>
              <a:pPr>
                <a:defRPr/>
              </a:pPr>
              <a:t>26/07/2016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EEBD8DF-632A-4F0E-9497-5B6279792B30}" type="slidenum">
              <a:rPr lang="pt-BR"/>
              <a:pPr>
                <a:defRPr/>
              </a:pPr>
              <a:t>‹nº›</a:t>
            </a:fld>
            <a:endParaRPr lang="pt-BR"/>
          </a:p>
        </p:txBody>
      </p:sp>
    </p:spTree>
    <p:extLst>
      <p:ext uri="{BB962C8B-B14F-4D97-AF65-F5344CB8AC3E}">
        <p14:creationId xmlns:p14="http://schemas.microsoft.com/office/powerpoint/2010/main" val="347243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625A446-6B4D-480F-B904-ED0B11E91AE7}" type="datetimeFigureOut">
              <a:rPr lang="pt-BR"/>
              <a:pPr>
                <a:defRPr/>
              </a:pPr>
              <a:t>26/07/2016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A3B345A-B9B0-4312-9AA2-2B96CA8318BD}" type="slidenum">
              <a:rPr lang="pt-BR"/>
              <a:pPr>
                <a:defRPr/>
              </a:pPr>
              <a:t>‹nº›</a:t>
            </a:fld>
            <a:endParaRPr lang="pt-BR"/>
          </a:p>
        </p:txBody>
      </p:sp>
    </p:spTree>
    <p:extLst>
      <p:ext uri="{BB962C8B-B14F-4D97-AF65-F5344CB8AC3E}">
        <p14:creationId xmlns:p14="http://schemas.microsoft.com/office/powerpoint/2010/main" val="81867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B68CBFE-1FEA-4C0A-9171-FDF4C7A032FA}" type="datetimeFigureOut">
              <a:rPr lang="pt-BR"/>
              <a:pPr>
                <a:defRPr/>
              </a:pPr>
              <a:t>26/07/2016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DECDA52-CF30-4A7C-96ED-2795B7BAE995}" type="slidenum">
              <a:rPr lang="pt-BR"/>
              <a:pPr>
                <a:defRPr/>
              </a:pPr>
              <a:t>‹nº›</a:t>
            </a:fld>
            <a:endParaRPr lang="pt-BR"/>
          </a:p>
        </p:txBody>
      </p:sp>
    </p:spTree>
    <p:extLst>
      <p:ext uri="{BB962C8B-B14F-4D97-AF65-F5344CB8AC3E}">
        <p14:creationId xmlns:p14="http://schemas.microsoft.com/office/powerpoint/2010/main" val="181453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6927205-7049-4C14-B8EC-C6FC5042D459}" type="datetimeFigureOut">
              <a:rPr lang="en-US"/>
              <a:pPr>
                <a:defRPr/>
              </a:pPr>
              <a:t>7/26/2016</a:t>
            </a:fld>
            <a:endParaRPr lang="en-US"/>
          </a:p>
        </p:txBody>
      </p:sp>
      <p:sp>
        <p:nvSpPr>
          <p:cNvPr id="3" name="Espaço Reservado para Número de Slide 5"/>
          <p:cNvSpPr>
            <a:spLocks noGrp="1"/>
          </p:cNvSpPr>
          <p:nvPr>
            <p:ph type="sldNum" sz="quarter" idx="11"/>
          </p:nvPr>
        </p:nvSpPr>
        <p:spPr/>
        <p:txBody>
          <a:bodyPr/>
          <a:lstStyle>
            <a:lvl1pPr>
              <a:defRPr smtClean="0"/>
            </a:lvl1pPr>
          </a:lstStyle>
          <a:p>
            <a:pPr>
              <a:defRPr/>
            </a:pPr>
            <a:fld id="{B3F60725-4764-486F-B429-E26401A4DA26}" type="slidenum">
              <a:rPr lang="en-US"/>
              <a:pPr>
                <a:defRPr/>
              </a:pPr>
              <a:t>‹nº›</a:t>
            </a:fld>
            <a:endParaRPr lang="en-US"/>
          </a:p>
        </p:txBody>
      </p:sp>
    </p:spTree>
    <p:extLst>
      <p:ext uri="{BB962C8B-B14F-4D97-AF65-F5344CB8AC3E}">
        <p14:creationId xmlns:p14="http://schemas.microsoft.com/office/powerpoint/2010/main" val="292581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E893C66-670A-4236-B898-E784CE25AA38}" type="datetimeFigureOut">
              <a:rPr lang="pt-BR"/>
              <a:pPr>
                <a:defRPr/>
              </a:pPr>
              <a:t>26/07/2016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5B4A4E6-684F-4270-88E9-C33FF01372E0}" type="slidenum">
              <a:rPr lang="pt-BR"/>
              <a:pPr>
                <a:defRPr/>
              </a:pPr>
              <a:t>‹nº›</a:t>
            </a:fld>
            <a:endParaRPr lang="pt-BR"/>
          </a:p>
        </p:txBody>
      </p:sp>
    </p:spTree>
    <p:extLst>
      <p:ext uri="{BB962C8B-B14F-4D97-AF65-F5344CB8AC3E}">
        <p14:creationId xmlns:p14="http://schemas.microsoft.com/office/powerpoint/2010/main" val="276926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2AC13E7A-6622-46D6-99FA-4B45273D6756}" type="datetimeFigureOut">
              <a:rPr lang="pt-BR"/>
              <a:pPr>
                <a:defRPr/>
              </a:pPr>
              <a:t>26/07/2016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1B876AA-4F0D-404E-9341-5217A01F5F57}" type="slidenum">
              <a:rPr lang="pt-BR"/>
              <a:pPr>
                <a:defRPr/>
              </a:pPr>
              <a:t>‹nº›</a:t>
            </a:fld>
            <a:endParaRPr lang="pt-BR"/>
          </a:p>
        </p:txBody>
      </p:sp>
    </p:spTree>
    <p:extLst>
      <p:ext uri="{BB962C8B-B14F-4D97-AF65-F5344CB8AC3E}">
        <p14:creationId xmlns:p14="http://schemas.microsoft.com/office/powerpoint/2010/main" val="27503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8CAB050-5904-4CE3-ABE4-4D7424993F07}" type="datetimeFigureOut">
              <a:rPr lang="pt-BR"/>
              <a:pPr>
                <a:defRPr/>
              </a:pPr>
              <a:t>26/07/2016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89D6375-642A-421C-A31D-E962724EB581}" type="slidenum">
              <a:rPr lang="pt-BR"/>
              <a:pPr>
                <a:defRPr/>
              </a:pPr>
              <a:t>‹nº›</a:t>
            </a:fld>
            <a:endParaRPr lang="pt-BR"/>
          </a:p>
        </p:txBody>
      </p:sp>
    </p:spTree>
    <p:extLst>
      <p:ext uri="{BB962C8B-B14F-4D97-AF65-F5344CB8AC3E}">
        <p14:creationId xmlns:p14="http://schemas.microsoft.com/office/powerpoint/2010/main" val="722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560A6159-E4E4-4105-9E2C-E593E4201A5D}" type="datetimeFigureOut">
              <a:rPr lang="pt-BR"/>
              <a:pPr>
                <a:defRPr/>
              </a:pPr>
              <a:t>26/07/2016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CE515FC-F2DB-49BF-BC6F-7DE03B7A448D}" type="slidenum">
              <a:rPr lang="pt-BR"/>
              <a:pPr>
                <a:defRPr/>
              </a:pPr>
              <a:t>‹nº›</a:t>
            </a:fld>
            <a:endParaRPr lang="pt-BR"/>
          </a:p>
        </p:txBody>
      </p:sp>
    </p:spTree>
    <p:extLst>
      <p:ext uri="{BB962C8B-B14F-4D97-AF65-F5344CB8AC3E}">
        <p14:creationId xmlns:p14="http://schemas.microsoft.com/office/powerpoint/2010/main" val="30338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273E955-4FA9-4304-97CA-5BBF39CC6595}" type="datetimeFigureOut">
              <a:rPr lang="pt-BR"/>
              <a:pPr>
                <a:defRPr/>
              </a:pPr>
              <a:t>26/07/2016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14E3C11-5801-4E19-905D-ABC90FA6D128}" type="slidenum">
              <a:rPr lang="pt-BR"/>
              <a:pPr>
                <a:defRPr/>
              </a:pPr>
              <a:t>‹nº›</a:t>
            </a:fld>
            <a:endParaRPr lang="pt-BR"/>
          </a:p>
        </p:txBody>
      </p:sp>
    </p:spTree>
    <p:extLst>
      <p:ext uri="{BB962C8B-B14F-4D97-AF65-F5344CB8AC3E}">
        <p14:creationId xmlns:p14="http://schemas.microsoft.com/office/powerpoint/2010/main" val="405895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63F35299-799E-45CE-A305-334E79BC6DB9}" type="datetimeFigureOut">
              <a:rPr lang="pt-BR"/>
              <a:pPr>
                <a:defRPr/>
              </a:pPr>
              <a:t>26/07/2016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360D9AE1-947B-4D88-98A8-EB2B42071805}" type="slidenum">
              <a:rPr lang="pt-BR"/>
              <a:pPr>
                <a:defRPr/>
              </a:pPr>
              <a:t>‹nº›</a:t>
            </a:fld>
            <a:endParaRPr lang="pt-BR"/>
          </a:p>
        </p:txBody>
      </p:sp>
    </p:spTree>
    <p:extLst>
      <p:ext uri="{BB962C8B-B14F-4D97-AF65-F5344CB8AC3E}">
        <p14:creationId xmlns:p14="http://schemas.microsoft.com/office/powerpoint/2010/main" val="350352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C37DDE3-50AB-4FCF-AD58-1861489CB25F}" type="datetimeFigureOut">
              <a:rPr lang="pt-BR"/>
              <a:pPr>
                <a:defRPr/>
              </a:pPr>
              <a:t>26/07/2016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5850D01-408C-4B73-9945-58E67F369DD7}" type="slidenum">
              <a:rPr lang="pt-BR"/>
              <a:pPr>
                <a:defRPr/>
              </a:pPr>
              <a:t>‹nº›</a:t>
            </a:fld>
            <a:endParaRPr lang="pt-BR"/>
          </a:p>
        </p:txBody>
      </p:sp>
    </p:spTree>
    <p:extLst>
      <p:ext uri="{BB962C8B-B14F-4D97-AF65-F5344CB8AC3E}">
        <p14:creationId xmlns:p14="http://schemas.microsoft.com/office/powerpoint/2010/main" val="256820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C4D3E63-741B-4363-A791-1EAA44A587ED}" type="datetimeFigureOut">
              <a:rPr lang="pt-BR"/>
              <a:pPr>
                <a:defRPr/>
              </a:pPr>
              <a:t>26/07/2016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AEA310B-9571-4987-8BE0-BCEF5501FA5A}" type="slidenum">
              <a:rPr lang="pt-BR"/>
              <a:pPr>
                <a:defRPr/>
              </a:pPr>
              <a:t>‹nº›</a:t>
            </a:fld>
            <a:endParaRPr lang="pt-BR"/>
          </a:p>
        </p:txBody>
      </p:sp>
    </p:spTree>
    <p:extLst>
      <p:ext uri="{BB962C8B-B14F-4D97-AF65-F5344CB8AC3E}">
        <p14:creationId xmlns:p14="http://schemas.microsoft.com/office/powerpoint/2010/main" val="166873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alpha val="77000"/>
              </a:schemeClr>
            </a:gs>
            <a:gs pos="50000">
              <a:schemeClr val="accent1">
                <a:tint val="44500"/>
                <a:satMod val="160000"/>
              </a:schemeClr>
            </a:gs>
            <a:gs pos="50000">
              <a:schemeClr val="tx2">
                <a:lumMod val="40000"/>
                <a:lumOff val="60000"/>
              </a:schemeClr>
            </a:gs>
            <a:gs pos="100000">
              <a:schemeClr val="accent1">
                <a:tint val="23500"/>
                <a:satMod val="160000"/>
              </a:schemeClr>
            </a:gs>
          </a:gsLst>
          <a:lin ang="16200000" scaled="0"/>
          <a:tileRect/>
        </a:gra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FF4BC91-0432-4457-9984-D0FCE04A1507}" type="datetimeFigureOut">
              <a:rPr lang="pt-BR"/>
              <a:pPr>
                <a:defRPr/>
              </a:pPr>
              <a:t>26/07/2016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ED2A86F-284F-4E8A-9ABB-1B0BA6A317B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ebnet.org.br/file/136.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febnet.org.br/file/137.pdf"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ebnet.org.br/file/13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ebnet.org.br/file/26.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febnet.org.br/file/138.pdf"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hyperlink" Target="http://www.febnet.org.br/file/137.pdf"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febnet.org.br/file/26.pdf" TargetMode="External"/><Relationship Id="rId1" Type="http://schemas.openxmlformats.org/officeDocument/2006/relationships/slideLayout" Target="../slideLayouts/slideLayout2.xml"/><Relationship Id="rId6" Type="http://schemas.openxmlformats.org/officeDocument/2006/relationships/hyperlink" Target="http://www.febnet.org.br/file/135.pdf" TargetMode="External"/><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http://www.febnet.org.br/file/136.pdf"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sz="3600" b="1" i="1" dirty="0" smtClean="0">
                <a:solidFill>
                  <a:srgbClr val="7030A0"/>
                </a:solidFill>
                <a:effectLst>
                  <a:outerShdw blurRad="38100" dist="38100" dir="2700000" algn="tl">
                    <a:srgbClr val="000000">
                      <a:alpha val="43137"/>
                    </a:srgbClr>
                  </a:outerShdw>
                </a:effectLst>
              </a:rPr>
              <a:t>“Às </a:t>
            </a:r>
            <a:r>
              <a:rPr lang="pt-BR" sz="3600" b="1" i="1" dirty="0">
                <a:solidFill>
                  <a:srgbClr val="7030A0"/>
                </a:solidFill>
                <a:effectLst>
                  <a:outerShdw blurRad="38100" dist="38100" dir="2700000" algn="tl">
                    <a:srgbClr val="000000">
                      <a:alpha val="43137"/>
                    </a:srgbClr>
                  </a:outerShdw>
                </a:effectLst>
              </a:rPr>
              <a:t>vezes, nossa luz se apaga e é reacendida pela centelha de outra pessoa. Cada um de nós tem motivos para pensar com profunda gratidão naqueles que acenderam a chama que há dentro de nós</a:t>
            </a:r>
            <a:r>
              <a:rPr lang="pt-BR" sz="3600" b="1" i="1" dirty="0" smtClean="0">
                <a:solidFill>
                  <a:srgbClr val="7030A0"/>
                </a:solidFill>
                <a:effectLst>
                  <a:outerShdw blurRad="38100" dist="38100" dir="2700000" algn="tl">
                    <a:srgbClr val="000000">
                      <a:alpha val="43137"/>
                    </a:srgbClr>
                  </a:outerShdw>
                </a:effectLst>
              </a:rPr>
              <a:t>.”</a:t>
            </a:r>
            <a:endParaRPr lang="pt-BR" sz="3600" b="1" dirty="0">
              <a:solidFill>
                <a:srgbClr val="7030A0"/>
              </a:solidFill>
              <a:effectLst>
                <a:outerShdw blurRad="38100" dist="38100" dir="2700000" algn="tl">
                  <a:srgbClr val="000000">
                    <a:alpha val="43137"/>
                  </a:srgbClr>
                </a:outerShdw>
              </a:effectLst>
            </a:endParaRPr>
          </a:p>
          <a:p>
            <a:pPr marL="0" indent="0" algn="r">
              <a:buNone/>
            </a:pPr>
            <a:r>
              <a:rPr lang="pt-BR" sz="2000" b="1" dirty="0">
                <a:solidFill>
                  <a:schemeClr val="bg1"/>
                </a:solidFill>
              </a:rPr>
              <a:t>Doutor Albert Schweitzer (1875-1965)</a:t>
            </a:r>
          </a:p>
          <a:p>
            <a:pPr algn="r"/>
            <a:endParaRPr lang="pt-BR" sz="2000" b="1"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04664"/>
            <a:ext cx="1439986" cy="1792979"/>
          </a:xfrm>
          <a:prstGeom prst="rect">
            <a:avLst/>
          </a:prstGeom>
        </p:spPr>
      </p:pic>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688" y="5373216"/>
            <a:ext cx="916310" cy="1094101"/>
          </a:xfrm>
          <a:prstGeom prst="rect">
            <a:avLst/>
          </a:prstGeom>
        </p:spPr>
      </p:pic>
      <p:sp>
        <p:nvSpPr>
          <p:cNvPr id="5" name="CaixaDeTexto 4"/>
          <p:cNvSpPr txBox="1"/>
          <p:nvPr/>
        </p:nvSpPr>
        <p:spPr>
          <a:xfrm>
            <a:off x="3203848" y="6021288"/>
            <a:ext cx="2880320" cy="338554"/>
          </a:xfrm>
          <a:prstGeom prst="rect">
            <a:avLst/>
          </a:prstGeom>
          <a:noFill/>
        </p:spPr>
        <p:txBody>
          <a:bodyPr wrap="square" rtlCol="0">
            <a:spAutoFit/>
          </a:bodyPr>
          <a:lstStyle/>
          <a:p>
            <a:r>
              <a:rPr lang="pt-BR" sz="1600" dirty="0" smtClean="0"/>
              <a:t>Prêmio Nobel da Paz (1952)</a:t>
            </a:r>
            <a:endParaRPr lang="pt-BR" sz="1600" dirty="0"/>
          </a:p>
        </p:txBody>
      </p:sp>
    </p:spTree>
    <p:extLst>
      <p:ext uri="{BB962C8B-B14F-4D97-AF65-F5344CB8AC3E}">
        <p14:creationId xmlns:p14="http://schemas.microsoft.com/office/powerpoint/2010/main" val="2827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928670"/>
            <a:ext cx="8786874" cy="1857388"/>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marL="542925" indent="-542925" algn="just" eaLnBrk="1" fontAlgn="auto" hangingPunct="1">
              <a:lnSpc>
                <a:spcPct val="125000"/>
              </a:lnSpc>
              <a:spcAft>
                <a:spcPts val="0"/>
              </a:spcAft>
              <a:defRPr/>
            </a:pPr>
            <a:r>
              <a:rPr lang="pt-BR" sz="3000" b="1" dirty="0" smtClean="0">
                <a:solidFill>
                  <a:srgbClr val="660033"/>
                </a:solidFill>
                <a:effectLst>
                  <a:outerShdw blurRad="38100" dist="38100" dir="2700000" algn="tl">
                    <a:srgbClr val="C0C0C0"/>
                  </a:outerShdw>
                </a:effectLst>
                <a:latin typeface="Comic Sans MS" pitchFamily="66" charset="0"/>
              </a:rPr>
              <a:t>1)	Técnicas de investigação foram usadas para comprovar a veracidade dos fenômenos espíritas (</a:t>
            </a:r>
            <a:r>
              <a:rPr lang="pt-BR" sz="3000" b="1" u="sng" dirty="0" smtClean="0">
                <a:solidFill>
                  <a:srgbClr val="660033"/>
                </a:solidFill>
                <a:effectLst>
                  <a:outerShdw blurRad="38100" dist="38100" dir="2700000" algn="tl">
                    <a:srgbClr val="C0C0C0"/>
                  </a:outerShdw>
                </a:effectLst>
                <a:latin typeface="Comic Sans MS" pitchFamily="66" charset="0"/>
              </a:rPr>
              <a:t>ciência</a:t>
            </a:r>
            <a:r>
              <a:rPr lang="pt-BR" sz="3000" b="1" dirty="0" smtClean="0">
                <a:solidFill>
                  <a:srgbClr val="660033"/>
                </a:solidFill>
                <a:effectLst>
                  <a:outerShdw blurRad="38100" dist="38100" dir="2700000" algn="tl">
                    <a:srgbClr val="C0C0C0"/>
                  </a:outerShdw>
                </a:effectLst>
                <a:latin typeface="Comic Sans MS" pitchFamily="66" charset="0"/>
              </a:rPr>
              <a:t>); </a:t>
            </a:r>
          </a:p>
        </p:txBody>
      </p:sp>
      <p:sp>
        <p:nvSpPr>
          <p:cNvPr id="36867" name="Rectangle 3"/>
          <p:cNvSpPr>
            <a:spLocks noChangeArrowheads="1"/>
          </p:cNvSpPr>
          <p:nvPr/>
        </p:nvSpPr>
        <p:spPr bwMode="auto">
          <a:xfrm>
            <a:off x="214313" y="0"/>
            <a:ext cx="8715375" cy="857250"/>
          </a:xfrm>
          <a:prstGeom prst="roundRect">
            <a:avLst/>
          </a:prstGeom>
          <a:noFill/>
          <a:ln w="9525">
            <a:noFill/>
            <a:miter lim="800000"/>
            <a:headEnd/>
            <a:tailEnd/>
          </a:ln>
          <a:effectLst/>
        </p:spPr>
        <p:txBody>
          <a:bodyPr/>
          <a:lstStyle/>
          <a:p>
            <a:pPr marL="342900" indent="-342900" eaLnBrk="1" fontAlgn="auto" hangingPunct="1">
              <a:spcBef>
                <a:spcPts val="0"/>
              </a:spcBef>
              <a:spcAft>
                <a:spcPts val="0"/>
              </a:spcAft>
              <a:defRPr/>
            </a:pPr>
            <a:r>
              <a:rPr lang="pt-BR" sz="3600" b="1" dirty="0">
                <a:solidFill>
                  <a:srgbClr val="003300"/>
                </a:solidFill>
                <a:effectLst>
                  <a:outerShdw blurRad="38100" dist="38100" dir="2700000" algn="tl">
                    <a:srgbClr val="C0C0C0"/>
                  </a:outerShdw>
                </a:effectLst>
                <a:latin typeface="Comic Sans MS" pitchFamily="66" charset="0"/>
                <a:cs typeface="+mn-cs"/>
              </a:rPr>
              <a:t>O tríplice aspecto no estudo ...</a:t>
            </a: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6" name="Rectangle 2"/>
          <p:cNvSpPr txBox="1">
            <a:spLocks noChangeArrowheads="1"/>
          </p:cNvSpPr>
          <p:nvPr/>
        </p:nvSpPr>
        <p:spPr bwMode="auto">
          <a:xfrm>
            <a:off x="178563" y="2924211"/>
            <a:ext cx="8786874" cy="1857388"/>
          </a:xfrm>
          <a:prstGeom prst="roundRect">
            <a:avLst/>
          </a:prstGeom>
          <a:solidFill>
            <a:schemeClr val="accent5">
              <a:lumMod val="20000"/>
              <a:lumOff val="8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0000" bIns="90000" anchor="ctr"/>
          <a:lstStyle/>
          <a:p>
            <a:pPr marL="542925" indent="-542925" algn="just" eaLnBrk="1" fontAlgn="auto" hangingPunct="1">
              <a:lnSpc>
                <a:spcPct val="125000"/>
              </a:lnSpc>
              <a:spcAft>
                <a:spcPts val="0"/>
              </a:spcAft>
              <a:defRPr/>
            </a:pPr>
            <a:r>
              <a:rPr lang="pt-BR" sz="3000" b="1" dirty="0">
                <a:solidFill>
                  <a:schemeClr val="tx1">
                    <a:lumMod val="95000"/>
                    <a:lumOff val="5000"/>
                  </a:schemeClr>
                </a:solidFill>
                <a:effectLst>
                  <a:outerShdw blurRad="38100" dist="38100" dir="2700000" algn="tl">
                    <a:srgbClr val="C0C0C0"/>
                  </a:outerShdw>
                </a:effectLst>
                <a:latin typeface="Comic Sans MS" pitchFamily="66" charset="0"/>
                <a:ea typeface="+mj-ea"/>
                <a:cs typeface="+mj-cs"/>
              </a:rPr>
              <a:t>2)	Com base na revelação dos resultados (verdades), foram formuladas questões de elevado teor filosófico  (</a:t>
            </a:r>
            <a:r>
              <a:rPr lang="pt-BR" sz="3000" b="1" u="sng" dirty="0">
                <a:solidFill>
                  <a:schemeClr val="tx1">
                    <a:lumMod val="95000"/>
                    <a:lumOff val="5000"/>
                  </a:schemeClr>
                </a:solidFill>
                <a:effectLst>
                  <a:outerShdw blurRad="38100" dist="38100" dir="2700000" algn="tl">
                    <a:srgbClr val="C0C0C0"/>
                  </a:outerShdw>
                </a:effectLst>
                <a:latin typeface="Comic Sans MS" pitchFamily="66" charset="0"/>
                <a:ea typeface="+mj-ea"/>
                <a:cs typeface="+mj-cs"/>
              </a:rPr>
              <a:t>filosofia</a:t>
            </a:r>
            <a:r>
              <a:rPr lang="pt-BR" sz="3000" b="1" dirty="0">
                <a:solidFill>
                  <a:schemeClr val="tx1">
                    <a:lumMod val="95000"/>
                    <a:lumOff val="5000"/>
                  </a:schemeClr>
                </a:solidFill>
                <a:effectLst>
                  <a:outerShdw blurRad="38100" dist="38100" dir="2700000" algn="tl">
                    <a:srgbClr val="C0C0C0"/>
                  </a:outerShdw>
                </a:effectLst>
                <a:latin typeface="Comic Sans MS" pitchFamily="66" charset="0"/>
                <a:ea typeface="+mj-ea"/>
                <a:cs typeface="+mj-cs"/>
              </a:rPr>
              <a:t>); </a:t>
            </a:r>
          </a:p>
        </p:txBody>
      </p:sp>
      <p:sp>
        <p:nvSpPr>
          <p:cNvPr id="7" name="Rectangle 2"/>
          <p:cNvSpPr txBox="1">
            <a:spLocks noChangeArrowheads="1"/>
          </p:cNvSpPr>
          <p:nvPr/>
        </p:nvSpPr>
        <p:spPr bwMode="auto">
          <a:xfrm>
            <a:off x="178563" y="4913700"/>
            <a:ext cx="8786874" cy="1857388"/>
          </a:xfrm>
          <a:prstGeom prst="roundRect">
            <a:avLst/>
          </a:prstGeom>
          <a:solidFill>
            <a:schemeClr val="accent5">
              <a:lumMod val="20000"/>
              <a:lumOff val="8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0000" bIns="90000" anchor="ctr"/>
          <a:lstStyle/>
          <a:p>
            <a:pPr marL="542925" indent="-542925" algn="just" eaLnBrk="1" fontAlgn="auto" hangingPunct="1">
              <a:lnSpc>
                <a:spcPct val="125000"/>
              </a:lnSpc>
              <a:spcAft>
                <a:spcPts val="0"/>
              </a:spcAft>
              <a:defRPr/>
            </a:pPr>
            <a:r>
              <a:rPr lang="pt-BR" sz="3000" b="1" dirty="0">
                <a:solidFill>
                  <a:srgbClr val="000066"/>
                </a:solidFill>
                <a:effectLst>
                  <a:outerShdw blurRad="38100" dist="38100" dir="2700000" algn="tl">
                    <a:srgbClr val="C0C0C0"/>
                  </a:outerShdw>
                </a:effectLst>
                <a:latin typeface="Comic Sans MS" pitchFamily="66" charset="0"/>
                <a:ea typeface="+mj-ea"/>
                <a:cs typeface="+mj-cs"/>
              </a:rPr>
              <a:t>3)	Verificou-se que a aplicação daquelas verdades podem ser utilizadas na transformação moral do Homem (</a:t>
            </a:r>
            <a:r>
              <a:rPr lang="pt-BR" sz="3000" b="1" u="sng" dirty="0">
                <a:solidFill>
                  <a:srgbClr val="000066"/>
                </a:solidFill>
                <a:effectLst>
                  <a:outerShdw blurRad="38100" dist="38100" dir="2700000" algn="tl">
                    <a:srgbClr val="C0C0C0"/>
                  </a:outerShdw>
                </a:effectLst>
                <a:latin typeface="Comic Sans MS" pitchFamily="66" charset="0"/>
                <a:ea typeface="+mj-ea"/>
                <a:cs typeface="+mj-cs"/>
              </a:rPr>
              <a:t>religião</a:t>
            </a:r>
            <a:r>
              <a:rPr lang="pt-BR" sz="3000" b="1" dirty="0">
                <a:solidFill>
                  <a:srgbClr val="000066"/>
                </a:solidFill>
                <a:effectLst>
                  <a:outerShdw blurRad="38100" dist="38100" dir="2700000" algn="tl">
                    <a:srgbClr val="C0C0C0"/>
                  </a:outerShdw>
                </a:effectLst>
                <a:latin typeface="Comic Sans MS" pitchFamily="66" charset="0"/>
                <a:ea typeface="+mj-ea"/>
                <a:cs typeface="+mj-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928670"/>
            <a:ext cx="8786874" cy="5072098"/>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50000"/>
              </a:lnSpc>
              <a:spcAft>
                <a:spcPts val="0"/>
              </a:spcAft>
              <a:defRPr/>
            </a:pPr>
            <a:r>
              <a:rPr lang="pt-BR" sz="3300" b="1" dirty="0" smtClean="0">
                <a:solidFill>
                  <a:srgbClr val="660033"/>
                </a:solidFill>
                <a:effectLst>
                  <a:outerShdw blurRad="38100" dist="38100" dir="2700000" algn="tl">
                    <a:srgbClr val="C0C0C0"/>
                  </a:outerShdw>
                </a:effectLst>
                <a:latin typeface="Comic Sans MS" pitchFamily="66" charset="0"/>
              </a:rPr>
              <a:t>Segundo, Emmanuel, "Podemos tomar o Espiritismo, simbolizado como um triângulo de forças espirituais. A </a:t>
            </a:r>
            <a:r>
              <a:rPr lang="pt-BR" sz="3300" b="1" u="sng" dirty="0" smtClean="0">
                <a:solidFill>
                  <a:srgbClr val="660033"/>
                </a:solidFill>
                <a:effectLst>
                  <a:outerShdw blurRad="38100" dist="38100" dir="2700000" algn="tl">
                    <a:srgbClr val="C0C0C0"/>
                  </a:outerShdw>
                </a:effectLst>
                <a:latin typeface="Comic Sans MS" pitchFamily="66" charset="0"/>
              </a:rPr>
              <a:t>ciência</a:t>
            </a:r>
            <a:r>
              <a:rPr lang="pt-BR" sz="3300" b="1" dirty="0" smtClean="0">
                <a:solidFill>
                  <a:srgbClr val="660033"/>
                </a:solidFill>
                <a:effectLst>
                  <a:outerShdw blurRad="38100" dist="38100" dir="2700000" algn="tl">
                    <a:srgbClr val="C0C0C0"/>
                  </a:outerShdw>
                </a:effectLst>
                <a:latin typeface="Comic Sans MS" pitchFamily="66" charset="0"/>
              </a:rPr>
              <a:t> e a </a:t>
            </a:r>
            <a:r>
              <a:rPr lang="pt-BR" sz="3300" b="1" u="sng" dirty="0" smtClean="0">
                <a:solidFill>
                  <a:srgbClr val="660033"/>
                </a:solidFill>
                <a:effectLst>
                  <a:outerShdw blurRad="38100" dist="38100" dir="2700000" algn="tl">
                    <a:srgbClr val="C0C0C0"/>
                  </a:outerShdw>
                </a:effectLst>
                <a:latin typeface="Comic Sans MS" pitchFamily="66" charset="0"/>
              </a:rPr>
              <a:t>filosofia</a:t>
            </a:r>
            <a:r>
              <a:rPr lang="pt-BR" sz="3300" b="1" dirty="0" smtClean="0">
                <a:solidFill>
                  <a:srgbClr val="660033"/>
                </a:solidFill>
                <a:effectLst>
                  <a:outerShdw blurRad="38100" dist="38100" dir="2700000" algn="tl">
                    <a:srgbClr val="C0C0C0"/>
                  </a:outerShdw>
                </a:effectLst>
                <a:latin typeface="Comic Sans MS" pitchFamily="66" charset="0"/>
              </a:rPr>
              <a:t> vinculam à Terra essa figura simbólica, porém, a </a:t>
            </a:r>
            <a:r>
              <a:rPr lang="pt-BR" sz="3300" b="1" u="sng" dirty="0" smtClean="0">
                <a:solidFill>
                  <a:srgbClr val="660033"/>
                </a:solidFill>
                <a:effectLst>
                  <a:outerShdw blurRad="38100" dist="38100" dir="2700000" algn="tl">
                    <a:srgbClr val="C0C0C0"/>
                  </a:outerShdw>
                </a:effectLst>
                <a:latin typeface="Comic Sans MS" pitchFamily="66" charset="0"/>
              </a:rPr>
              <a:t>religião</a:t>
            </a:r>
            <a:r>
              <a:rPr lang="pt-BR" sz="3300" b="1" dirty="0" smtClean="0">
                <a:solidFill>
                  <a:srgbClr val="660033"/>
                </a:solidFill>
                <a:effectLst>
                  <a:outerShdw blurRad="38100" dist="38100" dir="2700000" algn="tl">
                    <a:srgbClr val="C0C0C0"/>
                  </a:outerShdw>
                </a:effectLst>
                <a:latin typeface="Comic Sans MS" pitchFamily="66" charset="0"/>
              </a:rPr>
              <a:t> é o ângulo divino que a liga ao céu.“</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eaLnBrk="1" fontAlgn="auto" hangingPunct="1">
              <a:spcBef>
                <a:spcPts val="0"/>
              </a:spcBef>
              <a:spcAft>
                <a:spcPts val="0"/>
              </a:spcAft>
              <a:defRPr/>
            </a:pPr>
            <a:r>
              <a:rPr lang="pt-BR" sz="3600" b="1" dirty="0">
                <a:solidFill>
                  <a:srgbClr val="003300"/>
                </a:solidFill>
                <a:effectLst>
                  <a:outerShdw blurRad="38100" dist="38100" dir="2700000" algn="tl">
                    <a:srgbClr val="C0C0C0"/>
                  </a:outerShdw>
                </a:effectLst>
                <a:latin typeface="Comic Sans MS" pitchFamily="66" charset="0"/>
                <a:cs typeface="+mn-cs"/>
              </a:rPr>
              <a:t>Triângulo de forças espirituais...</a:t>
            </a: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5" name="Retângulo de cantos arredondados 4"/>
          <p:cNvSpPr/>
          <p:nvPr/>
        </p:nvSpPr>
        <p:spPr bwMode="auto">
          <a:xfrm>
            <a:off x="214313" y="6237312"/>
            <a:ext cx="8645525" cy="3811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XAVIER, </a:t>
            </a:r>
            <a:r>
              <a:rPr lang="pt-BR" sz="1400" dirty="0" err="1">
                <a:solidFill>
                  <a:schemeClr val="tx2">
                    <a:lumMod val="10000"/>
                  </a:schemeClr>
                </a:solidFill>
                <a:latin typeface="Comic Sans MS" pitchFamily="66" charset="0"/>
                <a:cs typeface="+mn-cs"/>
              </a:rPr>
              <a:t>F.C.</a:t>
            </a:r>
            <a:r>
              <a:rPr lang="pt-BR" sz="1400" dirty="0">
                <a:solidFill>
                  <a:schemeClr val="tx2">
                    <a:lumMod val="10000"/>
                  </a:schemeClr>
                </a:solidFill>
                <a:latin typeface="Comic Sans MS" pitchFamily="66" charset="0"/>
                <a:cs typeface="+mn-cs"/>
              </a:rPr>
              <a:t> </a:t>
            </a:r>
            <a:r>
              <a:rPr lang="pt-BR" sz="1400" i="1" dirty="0">
                <a:solidFill>
                  <a:schemeClr val="tx2">
                    <a:lumMod val="10000"/>
                  </a:schemeClr>
                </a:solidFill>
                <a:latin typeface="Comic Sans MS" pitchFamily="66" charset="0"/>
                <a:cs typeface="+mn-cs"/>
              </a:rPr>
              <a:t>O consolador</a:t>
            </a:r>
            <a:r>
              <a:rPr lang="pt-BR" sz="1400" dirty="0">
                <a:solidFill>
                  <a:schemeClr val="tx2">
                    <a:lumMod val="10000"/>
                  </a:schemeClr>
                </a:solidFill>
                <a:latin typeface="Comic Sans MS" pitchFamily="66" charset="0"/>
                <a:cs typeface="+mn-cs"/>
              </a:rPr>
              <a:t>.  Pelo Espírito Emmanuel. 26. ed. Rio de Janeiro: FEB, 2006.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upo 13"/>
          <p:cNvGrpSpPr>
            <a:grpSpLocks/>
          </p:cNvGrpSpPr>
          <p:nvPr/>
        </p:nvGrpSpPr>
        <p:grpSpPr bwMode="auto">
          <a:xfrm>
            <a:off x="71438" y="4857750"/>
            <a:ext cx="3143250" cy="1800225"/>
            <a:chOff x="71406" y="4857760"/>
            <a:chExt cx="3143272" cy="1800000"/>
          </a:xfrm>
        </p:grpSpPr>
        <p:sp>
          <p:nvSpPr>
            <p:cNvPr id="15" name="Retângulo de cantos arredondados 14"/>
            <p:cNvSpPr/>
            <p:nvPr/>
          </p:nvSpPr>
          <p:spPr>
            <a:xfrm>
              <a:off x="71406" y="4857760"/>
              <a:ext cx="3143272" cy="18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dirty="0">
                  <a:effectLst>
                    <a:outerShdw blurRad="38100" dist="38100" dir="2700000" algn="tl">
                      <a:srgbClr val="000000">
                        <a:alpha val="43137"/>
                      </a:srgbClr>
                    </a:outerShdw>
                  </a:effectLst>
                </a:rPr>
                <a:t>(estuda)</a:t>
              </a:r>
            </a:p>
          </p:txBody>
        </p:sp>
        <p:sp>
          <p:nvSpPr>
            <p:cNvPr id="10" name="Retângulo de cantos arredondados 9"/>
            <p:cNvSpPr/>
            <p:nvPr/>
          </p:nvSpPr>
          <p:spPr>
            <a:xfrm>
              <a:off x="392877" y="5214950"/>
              <a:ext cx="2500330" cy="57148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00B050"/>
                  </a:solidFill>
                  <a:effectLst>
                    <a:outerShdw blurRad="38100" dist="38100" dir="2700000" algn="tl">
                      <a:srgbClr val="000000">
                        <a:alpha val="43137"/>
                      </a:srgbClr>
                    </a:outerShdw>
                  </a:effectLst>
                  <a:latin typeface="Comic Sans MS" pitchFamily="66" charset="0"/>
                </a:rPr>
                <a:t>Ciência</a:t>
              </a:r>
            </a:p>
          </p:txBody>
        </p:sp>
      </p:grpSp>
      <p:grpSp>
        <p:nvGrpSpPr>
          <p:cNvPr id="15363" name="Grupo 19"/>
          <p:cNvGrpSpPr>
            <a:grpSpLocks/>
          </p:cNvGrpSpPr>
          <p:nvPr/>
        </p:nvGrpSpPr>
        <p:grpSpPr bwMode="auto">
          <a:xfrm>
            <a:off x="6000750" y="4857750"/>
            <a:ext cx="3000375" cy="1800225"/>
            <a:chOff x="6000760" y="4857760"/>
            <a:chExt cx="3000396" cy="1800000"/>
          </a:xfrm>
        </p:grpSpPr>
        <p:sp>
          <p:nvSpPr>
            <p:cNvPr id="16" name="Retângulo de cantos arredondados 15"/>
            <p:cNvSpPr/>
            <p:nvPr/>
          </p:nvSpPr>
          <p:spPr>
            <a:xfrm>
              <a:off x="6000760" y="4857760"/>
              <a:ext cx="3000396" cy="18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dirty="0">
                  <a:effectLst>
                    <a:outerShdw blurRad="38100" dist="38100" dir="2700000" algn="tl">
                      <a:srgbClr val="000000">
                        <a:alpha val="43137"/>
                      </a:srgbClr>
                    </a:outerShdw>
                  </a:effectLst>
                </a:rPr>
                <a:t>(esclarece)</a:t>
              </a:r>
            </a:p>
          </p:txBody>
        </p:sp>
        <p:sp>
          <p:nvSpPr>
            <p:cNvPr id="11" name="Retângulo de cantos arredondados 10"/>
            <p:cNvSpPr/>
            <p:nvPr/>
          </p:nvSpPr>
          <p:spPr>
            <a:xfrm>
              <a:off x="6250793" y="5286388"/>
              <a:ext cx="2500330" cy="57148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7030A0"/>
                  </a:solidFill>
                  <a:effectLst>
                    <a:outerShdw blurRad="38100" dist="38100" dir="2700000" algn="tl">
                      <a:srgbClr val="000000">
                        <a:alpha val="43137"/>
                      </a:srgbClr>
                    </a:outerShdw>
                  </a:effectLst>
                  <a:latin typeface="Comic Sans MS" pitchFamily="66" charset="0"/>
                </a:rPr>
                <a:t>Filosofia</a:t>
              </a:r>
            </a:p>
          </p:txBody>
        </p:sp>
      </p:grpSp>
      <p:grpSp>
        <p:nvGrpSpPr>
          <p:cNvPr id="15364" name="Grupo 20"/>
          <p:cNvGrpSpPr>
            <a:grpSpLocks/>
          </p:cNvGrpSpPr>
          <p:nvPr/>
        </p:nvGrpSpPr>
        <p:grpSpPr bwMode="auto">
          <a:xfrm>
            <a:off x="2820988" y="1214438"/>
            <a:ext cx="3502025" cy="1800225"/>
            <a:chOff x="2821769" y="1214422"/>
            <a:chExt cx="3500462" cy="1800000"/>
          </a:xfrm>
        </p:grpSpPr>
        <p:sp>
          <p:nvSpPr>
            <p:cNvPr id="17" name="Retângulo de cantos arredondados 16"/>
            <p:cNvSpPr/>
            <p:nvPr/>
          </p:nvSpPr>
          <p:spPr>
            <a:xfrm>
              <a:off x="2821769" y="1214422"/>
              <a:ext cx="3500462" cy="18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dirty="0">
                  <a:effectLst>
                    <a:outerShdw blurRad="38100" dist="38100" dir="2700000" algn="tl">
                      <a:srgbClr val="000000">
                        <a:alpha val="43137"/>
                      </a:srgbClr>
                    </a:outerShdw>
                  </a:effectLst>
                </a:rPr>
                <a:t>(sublima)</a:t>
              </a:r>
            </a:p>
          </p:txBody>
        </p:sp>
        <p:sp>
          <p:nvSpPr>
            <p:cNvPr id="12" name="Retângulo de cantos arredondados 11"/>
            <p:cNvSpPr/>
            <p:nvPr/>
          </p:nvSpPr>
          <p:spPr>
            <a:xfrm>
              <a:off x="3321835" y="1571612"/>
              <a:ext cx="2500330" cy="64291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000066"/>
                  </a:solidFill>
                  <a:effectLst>
                    <a:outerShdw blurRad="38100" dist="38100" dir="2700000" algn="tl">
                      <a:srgbClr val="000000">
                        <a:alpha val="43137"/>
                      </a:srgbClr>
                    </a:outerShdw>
                  </a:effectLst>
                  <a:latin typeface="Comic Sans MS" pitchFamily="66" charset="0"/>
                </a:rPr>
                <a:t>Religião</a:t>
              </a:r>
            </a:p>
          </p:txBody>
        </p:sp>
      </p:grpSp>
      <p:sp>
        <p:nvSpPr>
          <p:cNvPr id="13" name="Retângulo de cantos arredondados 12"/>
          <p:cNvSpPr/>
          <p:nvPr/>
        </p:nvSpPr>
        <p:spPr>
          <a:xfrm>
            <a:off x="214282" y="214314"/>
            <a:ext cx="8786874" cy="5714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700" b="1" spc="100" dirty="0">
                <a:solidFill>
                  <a:srgbClr val="003300"/>
                </a:solidFill>
                <a:effectLst>
                  <a:outerShdw blurRad="38100" dist="38100" dir="2700000" algn="tl">
                    <a:srgbClr val="000000">
                      <a:alpha val="43137"/>
                    </a:srgbClr>
                  </a:outerShdw>
                </a:effectLst>
                <a:latin typeface="Comic Sans MS" pitchFamily="66" charset="0"/>
              </a:rPr>
              <a:t>TRÍPLICE ASPECTO DA DOUTRINA ESPÍRITA</a:t>
            </a:r>
          </a:p>
        </p:txBody>
      </p:sp>
      <p:sp>
        <p:nvSpPr>
          <p:cNvPr id="18" name="Seta para a esquerda e para a direita 17"/>
          <p:cNvSpPr/>
          <p:nvPr/>
        </p:nvSpPr>
        <p:spPr>
          <a:xfrm>
            <a:off x="3224213" y="5257800"/>
            <a:ext cx="2714625" cy="6858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CONHECIMENTO</a:t>
            </a:r>
          </a:p>
        </p:txBody>
      </p:sp>
      <p:grpSp>
        <p:nvGrpSpPr>
          <p:cNvPr id="15369" name="Grupo 22"/>
          <p:cNvGrpSpPr>
            <a:grpSpLocks/>
          </p:cNvGrpSpPr>
          <p:nvPr/>
        </p:nvGrpSpPr>
        <p:grpSpPr bwMode="auto">
          <a:xfrm>
            <a:off x="2289175" y="1897063"/>
            <a:ext cx="4608513" cy="3462337"/>
            <a:chOff x="2288957" y="1897794"/>
            <a:chExt cx="4609410" cy="3461860"/>
          </a:xfrm>
        </p:grpSpPr>
        <p:sp>
          <p:nvSpPr>
            <p:cNvPr id="19" name="Seta para a direita 18"/>
            <p:cNvSpPr/>
            <p:nvPr/>
          </p:nvSpPr>
          <p:spPr>
            <a:xfrm rot="18306240">
              <a:off x="925602" y="3281784"/>
              <a:ext cx="3441226" cy="71451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MORAL</a:t>
              </a:r>
            </a:p>
          </p:txBody>
        </p:sp>
        <p:sp>
          <p:nvSpPr>
            <p:cNvPr id="22" name="Seta para cima 21"/>
            <p:cNvSpPr/>
            <p:nvPr/>
          </p:nvSpPr>
          <p:spPr>
            <a:xfrm rot="19479299">
              <a:off x="6233075" y="1897794"/>
              <a:ext cx="665292" cy="343487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MORAL</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961513" y="928670"/>
            <a:ext cx="5220974" cy="2111516"/>
          </a:xfrm>
          <a:prstGeom prst="rect">
            <a:avLst/>
          </a:prstGeom>
          <a:noFill/>
        </p:spPr>
        <p:txBody>
          <a:bodyPr wrap="none">
            <a:prstTxWarp prst="textDeflateBottom">
              <a:avLst/>
            </a:prstTxWarp>
            <a:spAutoFit/>
          </a:bodyPr>
          <a:lstStyle/>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Espiritismo</a:t>
            </a:r>
          </a:p>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como ciência</a:t>
            </a:r>
          </a:p>
        </p:txBody>
      </p:sp>
      <p:pic>
        <p:nvPicPr>
          <p:cNvPr id="4" name="Imagem 3" descr="C:\Users\Cliente\Desktop\Ciencia20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707" y="3014777"/>
            <a:ext cx="2554585" cy="180440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928670"/>
            <a:ext cx="8786874" cy="2428892"/>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40000"/>
              </a:lnSpc>
              <a:spcAft>
                <a:spcPts val="0"/>
              </a:spcAft>
              <a:defRPr/>
            </a:pPr>
            <a:r>
              <a:rPr lang="pt-BR" sz="3100" b="1" dirty="0" smtClean="0">
                <a:solidFill>
                  <a:srgbClr val="660066"/>
                </a:solidFill>
                <a:effectLst>
                  <a:outerShdw blurRad="38100" dist="38100" dir="2700000" algn="tl">
                    <a:srgbClr val="C0C0C0"/>
                  </a:outerShdw>
                </a:effectLst>
                <a:latin typeface="Comic Sans MS" pitchFamily="66" charset="0"/>
              </a:rPr>
              <a:t>O aspecto científico do Espiritismo desenvolve-se em duas obras de Allan Kardec: o </a:t>
            </a:r>
            <a:r>
              <a:rPr lang="pt-BR" sz="3100" b="1" u="sng" dirty="0" smtClean="0">
                <a:solidFill>
                  <a:srgbClr val="660066"/>
                </a:solidFill>
                <a:effectLst>
                  <a:outerShdw blurRad="38100" dist="38100" dir="2700000" algn="tl">
                    <a:srgbClr val="C0C0C0"/>
                  </a:outerShdw>
                </a:effectLst>
                <a:latin typeface="Comic Sans MS" pitchFamily="66" charset="0"/>
              </a:rPr>
              <a:t>Livro dos Médiuns</a:t>
            </a:r>
            <a:r>
              <a:rPr lang="pt-BR" sz="3100" b="1" dirty="0" smtClean="0">
                <a:solidFill>
                  <a:srgbClr val="660066"/>
                </a:solidFill>
                <a:effectLst>
                  <a:outerShdw blurRad="38100" dist="38100" dir="2700000" algn="tl">
                    <a:srgbClr val="C0C0C0"/>
                  </a:outerShdw>
                </a:effectLst>
                <a:latin typeface="Comic Sans MS" pitchFamily="66" charset="0"/>
              </a:rPr>
              <a:t> e </a:t>
            </a:r>
            <a:r>
              <a:rPr lang="pt-BR" sz="3100" b="1" u="sng" dirty="0" smtClean="0">
                <a:solidFill>
                  <a:srgbClr val="660066"/>
                </a:solidFill>
                <a:effectLst>
                  <a:outerShdw blurRad="38100" dist="38100" dir="2700000" algn="tl">
                    <a:srgbClr val="C0C0C0"/>
                  </a:outerShdw>
                </a:effectLst>
                <a:latin typeface="Comic Sans MS" pitchFamily="66" charset="0"/>
              </a:rPr>
              <a:t>A Gênese</a:t>
            </a:r>
            <a:r>
              <a:rPr lang="pt-BR" sz="3100" b="1" dirty="0" smtClean="0">
                <a:solidFill>
                  <a:srgbClr val="660066"/>
                </a:solidFill>
                <a:effectLst>
                  <a:outerShdw blurRad="38100" dist="38100" dir="2700000" algn="tl">
                    <a:srgbClr val="C0C0C0"/>
                  </a:outerShdw>
                </a:effectLst>
                <a:latin typeface="Comic Sans MS" pitchFamily="66" charset="0"/>
              </a:rPr>
              <a:t>.</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rgbClr val="003300"/>
                </a:solidFill>
                <a:effectLst>
                  <a:outerShdw blurRad="38100" dist="38100" dir="2700000" algn="tl">
                    <a:srgbClr val="C0C0C0"/>
                  </a:outerShdw>
                </a:effectLst>
                <a:latin typeface="Comic Sans MS" pitchFamily="66" charset="0"/>
                <a:cs typeface="+mn-cs"/>
              </a:rPr>
              <a:t>Espiritismo como </a:t>
            </a:r>
            <a:r>
              <a:rPr lang="pt-BR" sz="3600" b="1" dirty="0" smtClean="0">
                <a:solidFill>
                  <a:srgbClr val="003300"/>
                </a:solidFill>
                <a:effectLst>
                  <a:outerShdw blurRad="38100" dist="38100" dir="2700000" algn="tl">
                    <a:srgbClr val="C0C0C0"/>
                  </a:outerShdw>
                </a:effectLst>
                <a:latin typeface="Comic Sans MS" pitchFamily="66" charset="0"/>
                <a:cs typeface="+mn-cs"/>
              </a:rPr>
              <a:t>ciência</a:t>
            </a:r>
            <a:endParaRPr lang="pt-BR" sz="3600" b="1" dirty="0">
              <a:solidFill>
                <a:srgbClr val="003300"/>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grpSp>
        <p:nvGrpSpPr>
          <p:cNvPr id="2" name="Grupo 13"/>
          <p:cNvGrpSpPr>
            <a:grpSpLocks/>
          </p:cNvGrpSpPr>
          <p:nvPr/>
        </p:nvGrpSpPr>
        <p:grpSpPr bwMode="auto">
          <a:xfrm>
            <a:off x="1587184" y="3503593"/>
            <a:ext cx="2303447" cy="2968558"/>
            <a:chOff x="991377" y="3560782"/>
            <a:chExt cx="2303463" cy="2969075"/>
          </a:xfrm>
        </p:grpSpPr>
        <p:grpSp>
          <p:nvGrpSpPr>
            <p:cNvPr id="23567" name="Group 17"/>
            <p:cNvGrpSpPr>
              <a:grpSpLocks/>
            </p:cNvGrpSpPr>
            <p:nvPr/>
          </p:nvGrpSpPr>
          <p:grpSpPr bwMode="auto">
            <a:xfrm>
              <a:off x="991377" y="3560782"/>
              <a:ext cx="2303463" cy="2654300"/>
              <a:chOff x="4080" y="645"/>
              <a:chExt cx="1296" cy="1536"/>
            </a:xfrm>
          </p:grpSpPr>
          <p:sp>
            <p:nvSpPr>
              <p:cNvPr id="23571" name="Rectangle 18"/>
              <p:cNvSpPr>
                <a:spLocks noChangeArrowheads="1"/>
              </p:cNvSpPr>
              <p:nvPr/>
            </p:nvSpPr>
            <p:spPr bwMode="auto">
              <a:xfrm>
                <a:off x="4080" y="645"/>
                <a:ext cx="1296" cy="1536"/>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a:p>
            </p:txBody>
          </p:sp>
          <p:pic>
            <p:nvPicPr>
              <p:cNvPr id="23572" name="Picture 19" descr="15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 y="754"/>
                <a:ext cx="944"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1" name="Text Box 35"/>
            <p:cNvSpPr txBox="1">
              <a:spLocks noChangeArrowheads="1"/>
            </p:cNvSpPr>
            <p:nvPr/>
          </p:nvSpPr>
          <p:spPr bwMode="auto">
            <a:xfrm>
              <a:off x="1167570" y="6217918"/>
              <a:ext cx="1951076" cy="311939"/>
            </a:xfrm>
            <a:prstGeom prst="rect">
              <a:avLst/>
            </a:prstGeom>
            <a:solidFill>
              <a:schemeClr val="bg2">
                <a:lumMod val="9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fontAlgn="auto" hangingPunct="1">
                <a:spcBef>
                  <a:spcPct val="50000"/>
                </a:spcBef>
                <a:spcAft>
                  <a:spcPts val="0"/>
                </a:spcAft>
                <a:defRPr/>
              </a:pPr>
              <a:r>
                <a:rPr lang="pt-BR" sz="1400" dirty="0" smtClean="0">
                  <a:solidFill>
                    <a:schemeClr val="tx2">
                      <a:lumMod val="50000"/>
                    </a:schemeClr>
                  </a:solidFill>
                  <a:latin typeface="Comic Sans MS" pitchFamily="66" charset="0"/>
                  <a:cs typeface="+mn-cs"/>
                </a:rPr>
                <a:t>janeiro </a:t>
              </a:r>
              <a:r>
                <a:rPr lang="pt-BR" sz="1400" dirty="0">
                  <a:solidFill>
                    <a:schemeClr val="tx2">
                      <a:lumMod val="50000"/>
                    </a:schemeClr>
                  </a:solidFill>
                  <a:latin typeface="Comic Sans MS" pitchFamily="66" charset="0"/>
                  <a:cs typeface="+mn-cs"/>
                </a:rPr>
                <a:t>de </a:t>
              </a:r>
              <a:r>
                <a:rPr lang="pt-BR" sz="1400" dirty="0" smtClean="0">
                  <a:solidFill>
                    <a:schemeClr val="tx2">
                      <a:lumMod val="50000"/>
                    </a:schemeClr>
                  </a:solidFill>
                  <a:latin typeface="Comic Sans MS" pitchFamily="66" charset="0"/>
                  <a:cs typeface="+mn-cs"/>
                </a:rPr>
                <a:t>1861</a:t>
              </a:r>
              <a:endParaRPr lang="pt-BR" sz="1400" dirty="0">
                <a:solidFill>
                  <a:schemeClr val="tx2">
                    <a:lumMod val="50000"/>
                  </a:schemeClr>
                </a:solidFill>
                <a:latin typeface="Comic Sans MS" pitchFamily="66" charset="0"/>
                <a:cs typeface="+mn-cs"/>
              </a:endParaRPr>
            </a:p>
          </p:txBody>
        </p:sp>
      </p:grpSp>
      <p:grpSp>
        <p:nvGrpSpPr>
          <p:cNvPr id="4" name="Grupo 12"/>
          <p:cNvGrpSpPr>
            <a:grpSpLocks/>
          </p:cNvGrpSpPr>
          <p:nvPr/>
        </p:nvGrpSpPr>
        <p:grpSpPr bwMode="auto">
          <a:xfrm>
            <a:off x="5370914" y="3580552"/>
            <a:ext cx="2303447" cy="2968557"/>
            <a:chOff x="5741653" y="3560782"/>
            <a:chExt cx="2303462" cy="2969074"/>
          </a:xfrm>
        </p:grpSpPr>
        <p:grpSp>
          <p:nvGrpSpPr>
            <p:cNvPr id="23561" name="Group 22"/>
            <p:cNvGrpSpPr>
              <a:grpSpLocks/>
            </p:cNvGrpSpPr>
            <p:nvPr/>
          </p:nvGrpSpPr>
          <p:grpSpPr bwMode="auto">
            <a:xfrm>
              <a:off x="5741653" y="3560782"/>
              <a:ext cx="2303462" cy="2654300"/>
              <a:chOff x="371" y="645"/>
              <a:chExt cx="1296" cy="1536"/>
            </a:xfrm>
          </p:grpSpPr>
          <p:sp>
            <p:nvSpPr>
              <p:cNvPr id="23565" name="Rectangle 23"/>
              <p:cNvSpPr>
                <a:spLocks noChangeArrowheads="1"/>
              </p:cNvSpPr>
              <p:nvPr/>
            </p:nvSpPr>
            <p:spPr bwMode="auto">
              <a:xfrm>
                <a:off x="371" y="645"/>
                <a:ext cx="1296" cy="1536"/>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a:p>
            </p:txBody>
          </p:sp>
          <p:pic>
            <p:nvPicPr>
              <p:cNvPr id="23566" name="Picture 24" descr="15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 y="775"/>
                <a:ext cx="945"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2" name="Text Box 38"/>
            <p:cNvSpPr txBox="1">
              <a:spLocks noChangeArrowheads="1"/>
            </p:cNvSpPr>
            <p:nvPr/>
          </p:nvSpPr>
          <p:spPr bwMode="auto">
            <a:xfrm>
              <a:off x="6253276" y="6222025"/>
              <a:ext cx="1480801" cy="307831"/>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fontAlgn="auto" hangingPunct="1">
                <a:spcBef>
                  <a:spcPct val="50000"/>
                </a:spcBef>
                <a:spcAft>
                  <a:spcPts val="0"/>
                </a:spcAft>
                <a:defRPr/>
              </a:pPr>
              <a:r>
                <a:rPr lang="pt-BR" sz="1400" dirty="0" smtClean="0">
                  <a:latin typeface="Comic Sans MS" pitchFamily="66" charset="0"/>
                  <a:cs typeface="+mn-cs"/>
                </a:rPr>
                <a:t>janeiro </a:t>
              </a:r>
              <a:r>
                <a:rPr lang="pt-BR" sz="1400" dirty="0">
                  <a:latin typeface="Comic Sans MS" pitchFamily="66" charset="0"/>
                  <a:cs typeface="+mn-cs"/>
                </a:rPr>
                <a:t>de </a:t>
              </a:r>
              <a:r>
                <a:rPr lang="pt-BR" sz="1400" dirty="0" smtClean="0">
                  <a:latin typeface="Comic Sans MS" pitchFamily="66" charset="0"/>
                  <a:cs typeface="+mn-cs"/>
                </a:rPr>
                <a:t>1868</a:t>
              </a:r>
              <a:endParaRPr lang="pt-BR" sz="1400" dirty="0">
                <a:latin typeface="Comic Sans MS" pitchFamily="66" charset="0"/>
                <a:cs typeface="+mn-cs"/>
              </a:endParaRPr>
            </a:p>
          </p:txBody>
        </p:sp>
      </p:grpSp>
      <p:sp>
        <p:nvSpPr>
          <p:cNvPr id="15" name="Seta para a direita 14"/>
          <p:cNvSpPr/>
          <p:nvPr/>
        </p:nvSpPr>
        <p:spPr bwMode="auto">
          <a:xfrm>
            <a:off x="4122267" y="5470578"/>
            <a:ext cx="1000125" cy="7858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FF00"/>
              </a:solidFill>
            </a:endParaRPr>
          </a:p>
        </p:txBody>
      </p:sp>
      <p:sp>
        <p:nvSpPr>
          <p:cNvPr id="16" name="Seta para a direita 15"/>
          <p:cNvSpPr/>
          <p:nvPr/>
        </p:nvSpPr>
        <p:spPr bwMode="auto">
          <a:xfrm>
            <a:off x="424682" y="3580552"/>
            <a:ext cx="1000125" cy="7858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201" y="1268760"/>
            <a:ext cx="8786874" cy="4532052"/>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40000"/>
              </a:lnSpc>
              <a:spcAft>
                <a:spcPts val="0"/>
              </a:spcAft>
              <a:defRPr/>
            </a:pPr>
            <a:r>
              <a:rPr lang="pt-BR" sz="3200" b="1" dirty="0" smtClean="0">
                <a:solidFill>
                  <a:srgbClr val="660033"/>
                </a:solidFill>
                <a:effectLst>
                  <a:outerShdw blurRad="38100" dist="38100" dir="2700000" algn="tl">
                    <a:srgbClr val="C0C0C0"/>
                  </a:outerShdw>
                </a:effectLst>
                <a:latin typeface="Comic Sans MS" pitchFamily="66" charset="0"/>
              </a:rPr>
              <a:t>No </a:t>
            </a:r>
            <a:r>
              <a:rPr lang="pt-BR" sz="3200" b="1" u="sng" dirty="0" smtClean="0">
                <a:solidFill>
                  <a:srgbClr val="660033"/>
                </a:solidFill>
                <a:effectLst>
                  <a:outerShdw blurRad="38100" dist="38100" dir="2700000" algn="tl">
                    <a:srgbClr val="C0C0C0"/>
                  </a:outerShdw>
                </a:effectLst>
                <a:latin typeface="Comic Sans MS" pitchFamily="66" charset="0"/>
              </a:rPr>
              <a:t>aspecto científico</a:t>
            </a:r>
            <a:r>
              <a:rPr lang="pt-BR" sz="3200" b="1" dirty="0" smtClean="0">
                <a:solidFill>
                  <a:srgbClr val="660033"/>
                </a:solidFill>
                <a:effectLst>
                  <a:outerShdw blurRad="38100" dist="38100" dir="2700000" algn="tl">
                    <a:srgbClr val="C0C0C0"/>
                  </a:outerShdw>
                </a:effectLst>
                <a:latin typeface="Comic Sans MS" pitchFamily="66" charset="0"/>
              </a:rPr>
              <a:t>, o Espiritismo demonstra a existência da alma e a sua imortalidade, por meio, principalmente, do intercâmbio mediúnico entre encarnados e desencarnados.</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eaLnBrk="1" fontAlgn="auto" hangingPunct="1">
              <a:spcBef>
                <a:spcPts val="0"/>
              </a:spcBef>
              <a:spcAft>
                <a:spcPts val="0"/>
              </a:spcAft>
              <a:defRPr/>
            </a:pPr>
            <a:r>
              <a:rPr lang="pt-BR" sz="3600" b="1" dirty="0" smtClean="0">
                <a:solidFill>
                  <a:srgbClr val="003300"/>
                </a:solidFill>
                <a:effectLst>
                  <a:outerShdw blurRad="38100" dist="38100" dir="2700000" algn="tl">
                    <a:srgbClr val="C0C0C0"/>
                  </a:outerShdw>
                </a:effectLst>
                <a:latin typeface="Comic Sans MS" pitchFamily="66" charset="0"/>
                <a:cs typeface="+mn-cs"/>
              </a:rPr>
              <a:t>  Espiritismo </a:t>
            </a:r>
            <a:r>
              <a:rPr lang="pt-BR" sz="3600" b="1" dirty="0">
                <a:solidFill>
                  <a:srgbClr val="003300"/>
                </a:solidFill>
                <a:effectLst>
                  <a:outerShdw blurRad="38100" dist="38100" dir="2700000" algn="tl">
                    <a:srgbClr val="C0C0C0"/>
                  </a:outerShdw>
                </a:effectLst>
                <a:latin typeface="Comic Sans MS" pitchFamily="66" charset="0"/>
                <a:cs typeface="+mn-cs"/>
              </a:rPr>
              <a:t>como ciência</a:t>
            </a: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5" name="Retângulo de cantos arredondados 4"/>
          <p:cNvSpPr/>
          <p:nvPr/>
        </p:nvSpPr>
        <p:spPr bwMode="auto">
          <a:xfrm>
            <a:off x="249238" y="6072188"/>
            <a:ext cx="8645525" cy="70008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DELANE, Gabriel. </a:t>
            </a:r>
            <a:r>
              <a:rPr lang="pt-BR" sz="1400" i="1" dirty="0">
                <a:solidFill>
                  <a:schemeClr val="tx2">
                    <a:lumMod val="10000"/>
                  </a:schemeClr>
                </a:solidFill>
                <a:latin typeface="Comic Sans MS" pitchFamily="66" charset="0"/>
                <a:cs typeface="+mn-cs"/>
              </a:rPr>
              <a:t> O fenômeno espírita</a:t>
            </a:r>
            <a:r>
              <a:rPr lang="pt-BR" sz="1400" dirty="0">
                <a:solidFill>
                  <a:schemeClr val="tx2">
                    <a:lumMod val="10000"/>
                  </a:schemeClr>
                </a:solidFill>
                <a:latin typeface="Comic Sans MS" pitchFamily="66" charset="0"/>
                <a:cs typeface="+mn-cs"/>
              </a:rPr>
              <a:t>. </a:t>
            </a:r>
            <a:r>
              <a:rPr lang="pt-BR" sz="1400" dirty="0" smtClean="0">
                <a:solidFill>
                  <a:schemeClr val="tx2">
                    <a:lumMod val="10000"/>
                  </a:schemeClr>
                </a:solidFill>
                <a:latin typeface="Comic Sans MS" pitchFamily="66" charset="0"/>
                <a:cs typeface="+mn-cs"/>
              </a:rPr>
              <a:t>FEB</a:t>
            </a:r>
            <a:r>
              <a:rPr lang="pt-BR" sz="1400" dirty="0">
                <a:solidFill>
                  <a:schemeClr val="tx2">
                    <a:lumMod val="10000"/>
                  </a:schemeClr>
                </a:solidFill>
                <a:latin typeface="Comic Sans MS" pitchFamily="66" charset="0"/>
                <a:cs typeface="+mn-cs"/>
              </a:rPr>
              <a:t>, 2005. </a:t>
            </a:r>
            <a:r>
              <a:rPr lang="pt-BR" sz="1400" dirty="0" smtClean="0">
                <a:solidFill>
                  <a:schemeClr val="tx2">
                    <a:lumMod val="10000"/>
                  </a:schemeClr>
                </a:solidFill>
                <a:latin typeface="Comic Sans MS" pitchFamily="66" charset="0"/>
                <a:cs typeface="+mn-cs"/>
              </a:rPr>
              <a:t>Prefácio.</a:t>
            </a:r>
            <a:endParaRPr lang="pt-BR" sz="1400" dirty="0">
              <a:solidFill>
                <a:schemeClr val="tx2">
                  <a:lumMod val="10000"/>
                </a:schemeClr>
              </a:solidFill>
              <a:latin typeface="Comic Sans MS" pitchFamily="66" charset="0"/>
              <a:cs typeface="+mn-cs"/>
            </a:endParaRPr>
          </a:p>
        </p:txBody>
      </p:sp>
      <p:sp>
        <p:nvSpPr>
          <p:cNvPr id="3" name="Retângulo 2"/>
          <p:cNvSpPr/>
          <p:nvPr/>
        </p:nvSpPr>
        <p:spPr>
          <a:xfrm>
            <a:off x="5796136" y="18898"/>
            <a:ext cx="2061783" cy="646331"/>
          </a:xfrm>
          <a:prstGeom prst="rect">
            <a:avLst/>
          </a:prstGeom>
        </p:spPr>
        <p:txBody>
          <a:bodyPr wrap="none">
            <a:spAutoFit/>
          </a:bodyPr>
          <a:lstStyle/>
          <a:p>
            <a:r>
              <a:rPr lang="pt-BR" sz="3600" b="1" dirty="0" smtClean="0">
                <a:solidFill>
                  <a:srgbClr val="003300"/>
                </a:solidFill>
                <a:effectLst>
                  <a:outerShdw blurRad="38100" dist="38100" dir="2700000" algn="tl">
                    <a:srgbClr val="C0C0C0"/>
                  </a:outerShdw>
                </a:effectLst>
                <a:latin typeface="Comic Sans MS" pitchFamily="66" charset="0"/>
              </a:rPr>
              <a:t>  (</a:t>
            </a:r>
            <a:r>
              <a:rPr lang="pt-BR" sz="3600" b="1" dirty="0">
                <a:solidFill>
                  <a:srgbClr val="003300"/>
                </a:solidFill>
                <a:effectLst>
                  <a:outerShdw blurRad="38100" dist="38100" dir="2700000" algn="tl">
                    <a:srgbClr val="C0C0C0"/>
                  </a:outerShdw>
                </a:effectLst>
                <a:latin typeface="Comic Sans MS" pitchFamily="66" charset="0"/>
              </a:rPr>
              <a:t>cont.)</a:t>
            </a:r>
            <a:endParaRPr lang="pt-BR"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4313" y="980728"/>
            <a:ext cx="8786874" cy="5643602"/>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50000"/>
              </a:lnSpc>
              <a:spcAft>
                <a:spcPts val="0"/>
              </a:spcAft>
              <a:defRPr/>
            </a:pPr>
            <a:r>
              <a:rPr lang="pt-BR" sz="3200" b="1" dirty="0" smtClean="0">
                <a:solidFill>
                  <a:srgbClr val="660033"/>
                </a:solidFill>
                <a:effectLst>
                  <a:outerShdw blurRad="38100" dist="38100" dir="2700000" algn="tl">
                    <a:srgbClr val="C0C0C0"/>
                  </a:outerShdw>
                </a:effectLst>
                <a:latin typeface="Comic Sans MS" pitchFamily="66" charset="0"/>
              </a:rPr>
              <a:t>O Espiritismo preocupa-se em estudar a intimidade do fenômeno mediúnico, as suas conseqüências na vida das pessoas, bem como as características do ser espiritual, a sua origem, a sua natureza e o seu destino. Isso gera material de aplicação moral e filosófica.</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rgbClr val="003300"/>
                </a:solidFill>
                <a:effectLst>
                  <a:outerShdw blurRad="38100" dist="38100" dir="2700000" algn="tl">
                    <a:srgbClr val="C0C0C0"/>
                  </a:outerShdw>
                </a:effectLst>
                <a:latin typeface="Comic Sans MS" pitchFamily="66" charset="0"/>
                <a:cs typeface="+mn-cs"/>
              </a:rPr>
              <a:t>Espiritismo como ciência (cont.)</a:t>
            </a: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428596" y="1428736"/>
            <a:ext cx="8429684" cy="5214974"/>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40000"/>
              </a:lnSpc>
              <a:spcBef>
                <a:spcPts val="0"/>
              </a:spcBef>
              <a:spcAft>
                <a:spcPts val="0"/>
              </a:spcAft>
              <a:defRPr/>
            </a:pPr>
            <a:r>
              <a:rPr lang="pt-BR" sz="32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Por que os fatos ou fenômenos espíritas são importantes nos estudos do Espiritismo?  </a:t>
            </a:r>
          </a:p>
          <a:p>
            <a:pPr algn="just" eaLnBrk="1" fontAlgn="auto" hangingPunct="1">
              <a:lnSpc>
                <a:spcPct val="140000"/>
              </a:lnSpc>
              <a:spcBef>
                <a:spcPts val="0"/>
              </a:spcBef>
              <a:spcAft>
                <a:spcPts val="0"/>
              </a:spcAft>
              <a:defRPr/>
            </a:pPr>
            <a:r>
              <a:rPr lang="pt-BR" sz="32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Que tipo de resultado se pode obter por meio desses estudos? </a:t>
            </a:r>
          </a:p>
        </p:txBody>
      </p:sp>
      <p:sp>
        <p:nvSpPr>
          <p:cNvPr id="7" name="Retângulo de cantos arredondados 6"/>
          <p:cNvSpPr/>
          <p:nvPr/>
        </p:nvSpPr>
        <p:spPr bwMode="auto">
          <a:xfrm>
            <a:off x="500034" y="142876"/>
            <a:ext cx="8143932" cy="100010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49263" indent="-449263" algn="ctr" eaLnBrk="1" fontAlgn="auto" hangingPunct="1">
              <a:spcBef>
                <a:spcPts val="300"/>
              </a:spcBef>
              <a:spcAft>
                <a:spcPts val="300"/>
              </a:spcAft>
              <a:defRPr/>
            </a:pPr>
            <a:r>
              <a:rPr lang="pt-BR" sz="4000" b="1" dirty="0" smtClean="0">
                <a:solidFill>
                  <a:schemeClr val="tx2">
                    <a:lumMod val="10000"/>
                  </a:schemeClr>
                </a:solidFill>
                <a:effectLst>
                  <a:outerShdw blurRad="38100" dist="38100" dir="2700000" algn="tl">
                    <a:srgbClr val="000000">
                      <a:alpha val="43137"/>
                    </a:srgbClr>
                  </a:outerShdw>
                </a:effectLst>
                <a:latin typeface="Comic Sans MS" pitchFamily="66" charset="0"/>
                <a:cs typeface="+mn-cs"/>
              </a:rPr>
              <a:t>Os fatos </a:t>
            </a:r>
            <a:r>
              <a:rPr lang="pt-BR" sz="4000" b="1" dirty="0">
                <a:solidFill>
                  <a:schemeClr val="tx2">
                    <a:lumMod val="10000"/>
                  </a:schemeClr>
                </a:solidFill>
                <a:effectLst>
                  <a:outerShdw blurRad="38100" dist="38100" dir="2700000" algn="tl">
                    <a:srgbClr val="000000">
                      <a:alpha val="43137"/>
                    </a:srgbClr>
                  </a:outerShdw>
                </a:effectLst>
                <a:latin typeface="Comic Sans MS" pitchFamily="66" charset="0"/>
                <a:cs typeface="+mn-cs"/>
              </a:rPr>
              <a:t>e fenômenos espíritas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23336" y="260648"/>
            <a:ext cx="9001156" cy="5500726"/>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30000"/>
              </a:lnSpc>
              <a:spcBef>
                <a:spcPts val="0"/>
              </a:spcBef>
              <a:spcAft>
                <a:spcPts val="0"/>
              </a:spcAft>
              <a:defRPr/>
            </a:pPr>
            <a:r>
              <a:rPr lang="pt-BR" sz="3200" dirty="0">
                <a:solidFill>
                  <a:schemeClr val="tx2">
                    <a:lumMod val="50000"/>
                  </a:schemeClr>
                </a:solidFill>
                <a:effectLst>
                  <a:outerShdw blurRad="38100" dist="38100" dir="2700000" algn="tl">
                    <a:srgbClr val="000000">
                      <a:alpha val="43137"/>
                    </a:srgbClr>
                  </a:outerShdw>
                </a:effectLst>
                <a:latin typeface="Comic Sans MS" pitchFamily="66" charset="0"/>
              </a:rPr>
              <a:t>Os fatos ou fenômenos espíritas são o objeto de estudo da ciência espírita. É por meio desse tipo de estudo, o Espiritismo demonstra, experimentalmente, por exemplo, a existência da alma e sua imortalidade, utilizando, principalmente o intercâmbio mediúnico entre encarnados e desencarnados.</a:t>
            </a:r>
          </a:p>
        </p:txBody>
      </p:sp>
      <p:sp>
        <p:nvSpPr>
          <p:cNvPr id="2" name="CaixaDeTexto 1"/>
          <p:cNvSpPr txBox="1"/>
          <p:nvPr/>
        </p:nvSpPr>
        <p:spPr>
          <a:xfrm>
            <a:off x="971600" y="6165304"/>
            <a:ext cx="7632848" cy="307777"/>
          </a:xfrm>
          <a:prstGeom prst="rect">
            <a:avLst/>
          </a:prstGeom>
          <a:solidFill>
            <a:schemeClr val="tx2">
              <a:lumMod val="20000"/>
              <a:lumOff val="80000"/>
            </a:schemeClr>
          </a:solidFill>
        </p:spPr>
        <p:txBody>
          <a:bodyPr wrap="square" rtlCol="0">
            <a:spAutoFit/>
          </a:bodyPr>
          <a:lstStyle/>
          <a:p>
            <a:pPr algn="ctr"/>
            <a:r>
              <a:rPr lang="pt-BR" sz="1400" dirty="0">
                <a:latin typeface="Comic Sans MS" panose="030F0702030302020204" pitchFamily="66" charset="0"/>
              </a:rPr>
              <a:t>Este tópico será objeto de estudos mais detalhado, posteriormente.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457200" y="980728"/>
            <a:ext cx="8229600" cy="1008112"/>
          </a:xfrm>
        </p:spPr>
        <p:txBody>
          <a:bodyPr/>
          <a:lstStyle/>
          <a:p>
            <a:r>
              <a:rPr lang="pt-BR" sz="3600" b="1" dirty="0">
                <a:effectLst>
                  <a:outerShdw blurRad="38100" dist="38100" dir="2700000" algn="tl">
                    <a:srgbClr val="000000">
                      <a:alpha val="43137"/>
                    </a:srgbClr>
                  </a:outerShdw>
                </a:effectLst>
                <a:latin typeface="Comic Sans MS" panose="030F0702030302020204" pitchFamily="66" charset="0"/>
              </a:rPr>
              <a:t>A</a:t>
            </a:r>
            <a:r>
              <a:rPr lang="pt-BR" sz="3600" b="1" dirty="0" smtClean="0">
                <a:effectLst>
                  <a:outerShdw blurRad="38100" dist="38100" dir="2700000" algn="tl">
                    <a:srgbClr val="000000">
                      <a:alpha val="43137"/>
                    </a:srgbClr>
                  </a:outerShdw>
                </a:effectLst>
                <a:latin typeface="Comic Sans MS" panose="030F0702030302020204" pitchFamily="66" charset="0"/>
              </a:rPr>
              <a:t> CIÊNCIA TRADICIONAL </a:t>
            </a:r>
            <a:br>
              <a:rPr lang="pt-BR" sz="3600" b="1" dirty="0" smtClean="0">
                <a:effectLst>
                  <a:outerShdw blurRad="38100" dist="38100" dir="2700000" algn="tl">
                    <a:srgbClr val="000000">
                      <a:alpha val="43137"/>
                    </a:srgbClr>
                  </a:outerShdw>
                </a:effectLst>
                <a:latin typeface="Comic Sans MS" panose="030F0702030302020204" pitchFamily="66" charset="0"/>
              </a:rPr>
            </a:br>
            <a:r>
              <a:rPr lang="pt-BR" sz="3600" b="1" dirty="0" smtClean="0">
                <a:solidFill>
                  <a:srgbClr val="660066"/>
                </a:solidFill>
                <a:effectLst>
                  <a:outerShdw blurRad="38100" dist="38100" dir="2700000" algn="tl">
                    <a:srgbClr val="000000">
                      <a:alpha val="43137"/>
                    </a:srgbClr>
                  </a:outerShdw>
                </a:effectLst>
                <a:latin typeface="Comic Sans MS" panose="030F0702030302020204" pitchFamily="66" charset="0"/>
              </a:rPr>
              <a:t>“</a:t>
            </a:r>
            <a:r>
              <a:rPr lang="pt-BR" sz="2800" b="1" i="1" dirty="0" smtClean="0">
                <a:solidFill>
                  <a:srgbClr val="7030A0"/>
                </a:solidFill>
                <a:latin typeface="Comic Sans MS" panose="030F0702030302020204" pitchFamily="66" charset="0"/>
              </a:rPr>
              <a:t>Você </a:t>
            </a:r>
            <a:r>
              <a:rPr lang="pt-BR" sz="2800" b="1" i="1" dirty="0">
                <a:solidFill>
                  <a:srgbClr val="7030A0"/>
                </a:solidFill>
                <a:latin typeface="Comic Sans MS" panose="030F0702030302020204" pitchFamily="66" charset="0"/>
              </a:rPr>
              <a:t>só precisa encontrar um corvo branco para provar que ele existe</a:t>
            </a:r>
            <a:r>
              <a:rPr lang="pt-BR" sz="2800" b="1" i="1" dirty="0" smtClean="0">
                <a:solidFill>
                  <a:srgbClr val="7030A0"/>
                </a:solidFill>
                <a:latin typeface="Comic Sans MS" panose="030F0702030302020204" pitchFamily="66" charset="0"/>
              </a:rPr>
              <a:t>”</a:t>
            </a:r>
            <a:r>
              <a:rPr lang="pt-BR" sz="2800" b="1" i="1" dirty="0">
                <a:solidFill>
                  <a:srgbClr val="7030A0"/>
                </a:solidFill>
                <a:latin typeface="Comic Sans MS" panose="030F0702030302020204" pitchFamily="66" charset="0"/>
              </a:rPr>
              <a:t/>
            </a:r>
            <a:br>
              <a:rPr lang="pt-BR" sz="2800" b="1" i="1" dirty="0">
                <a:solidFill>
                  <a:srgbClr val="7030A0"/>
                </a:solidFill>
                <a:latin typeface="Comic Sans MS" panose="030F0702030302020204" pitchFamily="66" charset="0"/>
              </a:rPr>
            </a:br>
            <a:endParaRPr lang="pt-BR" sz="2800" b="1" dirty="0" smtClean="0">
              <a:effectLst>
                <a:outerShdw blurRad="38100" dist="38100" dir="2700000" algn="tl">
                  <a:srgbClr val="000000">
                    <a:alpha val="43137"/>
                  </a:srgbClr>
                </a:outerShdw>
              </a:effectLst>
              <a:latin typeface="Comic Sans MS" panose="030F0702030302020204" pitchFamily="66" charset="0"/>
            </a:endParaRPr>
          </a:p>
        </p:txBody>
      </p:sp>
      <p:sp>
        <p:nvSpPr>
          <p:cNvPr id="54275" name="Espaço Reservado para Conteúdo 2"/>
          <p:cNvSpPr>
            <a:spLocks noGrp="1"/>
          </p:cNvSpPr>
          <p:nvPr>
            <p:ph idx="1"/>
          </p:nvPr>
        </p:nvSpPr>
        <p:spPr>
          <a:xfrm>
            <a:off x="457200" y="2132856"/>
            <a:ext cx="8229600" cy="3888431"/>
          </a:xfrm>
          <a:solidFill>
            <a:srgbClr val="FFFFCC"/>
          </a:solidFill>
          <a:ln>
            <a:solidFill>
              <a:schemeClr val="tx1"/>
            </a:solidFill>
          </a:ln>
        </p:spPr>
        <p:txBody>
          <a:bodyPr/>
          <a:lstStyle/>
          <a:p>
            <a:pPr marL="0" indent="0" eaLnBrk="1" hangingPunct="1">
              <a:buNone/>
            </a:pPr>
            <a:r>
              <a:rPr lang="pt-BR" sz="1800" b="1" dirty="0" smtClean="0">
                <a:latin typeface="Comic Sans MS" panose="030F0702030302020204" pitchFamily="66" charset="0"/>
              </a:rPr>
              <a:t>Posição das investigações científicas atuais:</a:t>
            </a:r>
          </a:p>
          <a:p>
            <a:pPr marL="0" indent="0" eaLnBrk="1" hangingPunct="1">
              <a:buNone/>
            </a:pPr>
            <a:endParaRPr lang="pt-BR" sz="1800" b="1" dirty="0" smtClean="0">
              <a:latin typeface="Comic Sans MS" panose="030F0702030302020204" pitchFamily="66" charset="0"/>
            </a:endParaRPr>
          </a:p>
          <a:p>
            <a:pPr marL="0" indent="0">
              <a:buNone/>
            </a:pPr>
            <a:r>
              <a:rPr lang="pt-BR" sz="1800" b="1" dirty="0" smtClean="0">
                <a:latin typeface="Comic Sans MS" panose="030F0702030302020204" pitchFamily="66" charset="0"/>
              </a:rPr>
              <a:t>             Os </a:t>
            </a:r>
            <a:r>
              <a:rPr lang="pt-BR" sz="1800" b="1" dirty="0">
                <a:latin typeface="Comic Sans MS" panose="030F0702030302020204" pitchFamily="66" charset="0"/>
              </a:rPr>
              <a:t>espíritos existem?</a:t>
            </a:r>
          </a:p>
          <a:p>
            <a:pPr marL="0" indent="0" algn="ctr">
              <a:buNone/>
            </a:pPr>
            <a:r>
              <a:rPr lang="pt-BR" sz="1800" b="1" dirty="0" smtClean="0">
                <a:latin typeface="Comic Sans MS" panose="030F0702030302020204" pitchFamily="66" charset="0"/>
              </a:rPr>
              <a:t>    Se </a:t>
            </a:r>
            <a:r>
              <a:rPr lang="pt-BR" sz="1800" b="1" dirty="0">
                <a:latin typeface="Comic Sans MS" panose="030F0702030302020204" pitchFamily="66" charset="0"/>
              </a:rPr>
              <a:t>existem, desempenham um papel útil, se não essencial, em nossa vida individual e coletiva?</a:t>
            </a:r>
          </a:p>
          <a:p>
            <a:pPr marL="0" lvl="0" indent="0" algn="ctr">
              <a:buNone/>
            </a:pPr>
            <a:r>
              <a:rPr lang="pt-BR" sz="1800" b="1" dirty="0" smtClean="0">
                <a:latin typeface="Comic Sans MS" panose="030F0702030302020204" pitchFamily="66" charset="0"/>
              </a:rPr>
              <a:t>    Querem </a:t>
            </a:r>
            <a:r>
              <a:rPr lang="pt-BR" sz="1800" b="1" dirty="0">
                <a:latin typeface="Comic Sans MS" panose="030F0702030302020204" pitchFamily="66" charset="0"/>
              </a:rPr>
              <a:t>auxiliar nos nossos prementes problemas individuais e globais no sentido de evolução dos seres humanos em direção a </a:t>
            </a:r>
            <a:r>
              <a:rPr lang="pt-BR" sz="1800" b="1" dirty="0" smtClean="0">
                <a:latin typeface="Comic Sans MS" panose="030F0702030302020204" pitchFamily="66" charset="0"/>
              </a:rPr>
              <a:t>felicidade?</a:t>
            </a:r>
            <a:endParaRPr lang="pt-BR" sz="1800" b="1" dirty="0">
              <a:latin typeface="Comic Sans MS" panose="030F0702030302020204" pitchFamily="66" charset="0"/>
            </a:endParaRPr>
          </a:p>
          <a:p>
            <a:pPr marL="0" lvl="0" indent="0" algn="ctr">
              <a:buNone/>
            </a:pPr>
            <a:r>
              <a:rPr lang="pt-BR" sz="1800" b="1" dirty="0" smtClean="0">
                <a:latin typeface="Comic Sans MS" panose="030F0702030302020204" pitchFamily="66" charset="0"/>
              </a:rPr>
              <a:t>           Será que </a:t>
            </a:r>
            <a:r>
              <a:rPr lang="pt-BR" sz="1800" b="1" dirty="0">
                <a:latin typeface="Comic Sans MS" panose="030F0702030302020204" pitchFamily="66" charset="0"/>
              </a:rPr>
              <a:t>eles tem capacidade de participar ativamente nas pesquisas </a:t>
            </a:r>
            <a:r>
              <a:rPr lang="pt-BR" sz="1800" b="1" dirty="0" smtClean="0">
                <a:latin typeface="Comic Sans MS" panose="030F0702030302020204" pitchFamily="66" charset="0"/>
              </a:rPr>
              <a:t>científicas?</a:t>
            </a:r>
            <a:endParaRPr lang="pt-BR" sz="1800" b="1" dirty="0">
              <a:latin typeface="Comic Sans MS" panose="030F0702030302020204" pitchFamily="66" charset="0"/>
            </a:endParaRPr>
          </a:p>
          <a:p>
            <a:pPr marL="0" lvl="0" indent="0" algn="ctr">
              <a:buNone/>
            </a:pPr>
            <a:r>
              <a:rPr lang="pt-BR" sz="1800" b="1" dirty="0" smtClean="0">
                <a:latin typeface="Comic Sans MS" panose="030F0702030302020204" pitchFamily="66" charset="0"/>
              </a:rPr>
              <a:t>          Se </a:t>
            </a:r>
            <a:r>
              <a:rPr lang="pt-BR" sz="1800" b="1" dirty="0">
                <a:latin typeface="Comic Sans MS" panose="030F0702030302020204" pitchFamily="66" charset="0"/>
              </a:rPr>
              <a:t>a ciência tem o potencial para determinar que eles </a:t>
            </a:r>
            <a:r>
              <a:rPr lang="pt-BR" sz="1800" b="1" dirty="0" smtClean="0">
                <a:latin typeface="Comic Sans MS" panose="030F0702030302020204" pitchFamily="66" charset="0"/>
              </a:rPr>
              <a:t>existem, </a:t>
            </a:r>
            <a:r>
              <a:rPr lang="pt-BR" sz="1800" b="1" dirty="0">
                <a:latin typeface="Comic Sans MS" panose="030F0702030302020204" pitchFamily="66" charset="0"/>
              </a:rPr>
              <a:t>qual </a:t>
            </a:r>
            <a:r>
              <a:rPr lang="pt-BR" sz="1800" b="1" dirty="0" smtClean="0">
                <a:latin typeface="Comic Sans MS" panose="030F0702030302020204" pitchFamily="66" charset="0"/>
              </a:rPr>
              <a:t>seria o </a:t>
            </a:r>
            <a:r>
              <a:rPr lang="pt-BR" sz="1800" b="1" dirty="0">
                <a:latin typeface="Comic Sans MS" panose="030F0702030302020204" pitchFamily="66" charset="0"/>
              </a:rPr>
              <a:t>seu </a:t>
            </a:r>
            <a:r>
              <a:rPr lang="pt-BR" sz="1800" b="1" dirty="0" smtClean="0">
                <a:latin typeface="Comic Sans MS" panose="030F0702030302020204" pitchFamily="66" charset="0"/>
              </a:rPr>
              <a:t>propósito?</a:t>
            </a:r>
            <a:endParaRPr lang="pt-BR" sz="1800" b="1" dirty="0">
              <a:latin typeface="Comic Sans MS" panose="030F0702030302020204" pitchFamily="66" charset="0"/>
            </a:endParaRPr>
          </a:p>
          <a:p>
            <a:pPr marL="0" indent="0" eaLnBrk="1" hangingPunct="1">
              <a:buNone/>
            </a:pPr>
            <a:endParaRPr lang="pt-BR" sz="2000" b="1" dirty="0" smtClean="0">
              <a:latin typeface="Comic Sans MS" panose="030F0702030302020204" pitchFamily="66" charset="0"/>
            </a:endParaRPr>
          </a:p>
        </p:txBody>
      </p:sp>
      <p:sp>
        <p:nvSpPr>
          <p:cNvPr id="2" name="Seta para a direita 1"/>
          <p:cNvSpPr/>
          <p:nvPr/>
        </p:nvSpPr>
        <p:spPr>
          <a:xfrm>
            <a:off x="1403648" y="2924944"/>
            <a:ext cx="360040" cy="72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FF00"/>
              </a:solidFill>
            </a:endParaRPr>
          </a:p>
        </p:txBody>
      </p:sp>
      <p:sp>
        <p:nvSpPr>
          <p:cNvPr id="6" name="Seta para a direita 5"/>
          <p:cNvSpPr/>
          <p:nvPr/>
        </p:nvSpPr>
        <p:spPr>
          <a:xfrm>
            <a:off x="548975" y="3284984"/>
            <a:ext cx="360040" cy="72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FF00"/>
              </a:solidFill>
            </a:endParaRPr>
          </a:p>
        </p:txBody>
      </p:sp>
      <p:sp>
        <p:nvSpPr>
          <p:cNvPr id="8" name="Seta para a direita 7"/>
          <p:cNvSpPr/>
          <p:nvPr/>
        </p:nvSpPr>
        <p:spPr>
          <a:xfrm flipV="1">
            <a:off x="909015" y="3861048"/>
            <a:ext cx="360040" cy="135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FF00"/>
              </a:solidFill>
            </a:endParaRPr>
          </a:p>
        </p:txBody>
      </p:sp>
      <p:sp>
        <p:nvSpPr>
          <p:cNvPr id="9" name="Seta para a direita 8"/>
          <p:cNvSpPr/>
          <p:nvPr/>
        </p:nvSpPr>
        <p:spPr>
          <a:xfrm>
            <a:off x="1269055" y="4712001"/>
            <a:ext cx="360040" cy="85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FF00"/>
              </a:solidFill>
            </a:endParaRPr>
          </a:p>
        </p:txBody>
      </p:sp>
      <p:sp>
        <p:nvSpPr>
          <p:cNvPr id="10" name="Seta para a direita 9"/>
          <p:cNvSpPr/>
          <p:nvPr/>
        </p:nvSpPr>
        <p:spPr>
          <a:xfrm flipV="1">
            <a:off x="1449075" y="5301208"/>
            <a:ext cx="360040" cy="130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720080"/>
          </a:xfrm>
        </p:spPr>
        <p:txBody>
          <a:bodyPr/>
          <a:lstStyle/>
          <a:p>
            <a:pPr marL="342900" indent="-342900" fontAlgn="auto">
              <a:lnSpc>
                <a:spcPct val="80000"/>
              </a:lnSpc>
              <a:spcBef>
                <a:spcPct val="10000"/>
              </a:spcBef>
              <a:spcAft>
                <a:spcPts val="0"/>
              </a:spcAft>
              <a:defRPr/>
            </a:pPr>
            <a:r>
              <a:rPr lang="pt-BR" sz="3100" b="1" i="1" dirty="0">
                <a:effectLst>
                  <a:outerShdw blurRad="38100" dist="38100" dir="2700000" algn="tl">
                    <a:srgbClr val="C0C0C0"/>
                  </a:outerShdw>
                </a:effectLst>
                <a:latin typeface="Comic Sans MS" pitchFamily="66" charset="0"/>
              </a:rPr>
              <a:t>Centro Espírita Vinhas do Senhor</a:t>
            </a:r>
            <a:r>
              <a:rPr lang="pt-BR" sz="3100" b="1" dirty="0">
                <a:effectLst>
                  <a:outerShdw blurRad="38100" dist="38100" dir="2700000" algn="tl">
                    <a:srgbClr val="C0C0C0"/>
                  </a:outerShdw>
                </a:effectLst>
                <a:latin typeface="Comic Sans MS" pitchFamily="66" charset="0"/>
              </a:rPr>
              <a:t/>
            </a:r>
            <a:br>
              <a:rPr lang="pt-BR" sz="3100" b="1" dirty="0">
                <a:effectLst>
                  <a:outerShdw blurRad="38100" dist="38100" dir="2700000" algn="tl">
                    <a:srgbClr val="C0C0C0"/>
                  </a:outerShdw>
                </a:effectLst>
                <a:latin typeface="Comic Sans MS" pitchFamily="66" charset="0"/>
              </a:rPr>
            </a:br>
            <a:r>
              <a:rPr lang="pt-BR" sz="2000" b="1" dirty="0" smtClean="0">
                <a:effectLst>
                  <a:outerShdw blurRad="38100" dist="38100" dir="2700000" algn="tl">
                    <a:srgbClr val="C0C0C0"/>
                  </a:outerShdw>
                </a:effectLst>
                <a:latin typeface="Comic Sans MS" pitchFamily="66" charset="0"/>
              </a:rPr>
              <a:t>Grupo de Estudos</a:t>
            </a:r>
            <a:endParaRPr lang="pt-BR" sz="3100" b="1" i="1" dirty="0">
              <a:solidFill>
                <a:srgbClr val="FF0000"/>
              </a:solidFill>
              <a:latin typeface="Comic Sans MS" pitchFamily="66" charset="0"/>
            </a:endParaRPr>
          </a:p>
        </p:txBody>
      </p:sp>
      <p:sp>
        <p:nvSpPr>
          <p:cNvPr id="3" name="Espaço Reservado para Conteúdo 2"/>
          <p:cNvSpPr>
            <a:spLocks noGrp="1"/>
          </p:cNvSpPr>
          <p:nvPr>
            <p:ph idx="1"/>
          </p:nvPr>
        </p:nvSpPr>
        <p:spPr>
          <a:xfrm>
            <a:off x="457200" y="1412776"/>
            <a:ext cx="8229600" cy="3096344"/>
          </a:xfrm>
          <a:solidFill>
            <a:schemeClr val="tx2">
              <a:lumMod val="20000"/>
              <a:lumOff val="80000"/>
            </a:schemeClr>
          </a:solidFill>
          <a:ln w="38100">
            <a:solidFill>
              <a:srgbClr val="660066"/>
            </a:solidFill>
          </a:ln>
          <a:effectLst>
            <a:glow rad="139700">
              <a:schemeClr val="accent5">
                <a:satMod val="175000"/>
                <a:alpha val="40000"/>
              </a:schemeClr>
            </a:glow>
          </a:effectLst>
          <a:scene3d>
            <a:camera prst="orthographicFront"/>
            <a:lightRig rig="threePt" dir="t"/>
          </a:scene3d>
          <a:sp3d>
            <a:bevelT/>
          </a:sp3d>
        </p:spPr>
        <p:txBody>
          <a:bodyPr/>
          <a:lstStyle/>
          <a:p>
            <a:pPr marL="0" indent="0" algn="ctr">
              <a:buNone/>
            </a:pPr>
            <a:r>
              <a:rPr lang="pt-BR" i="1" dirty="0">
                <a:solidFill>
                  <a:srgbClr val="FF0000"/>
                </a:solidFill>
                <a:effectLst>
                  <a:outerShdw blurRad="38100" dist="38100" dir="2700000" algn="tl">
                    <a:srgbClr val="C0C0C0"/>
                  </a:outerShdw>
                </a:effectLst>
                <a:latin typeface="Comic Sans MS" pitchFamily="66" charset="0"/>
              </a:rPr>
              <a:t>“</a:t>
            </a:r>
            <a:r>
              <a:rPr lang="pt-BR" b="1" i="1" dirty="0">
                <a:solidFill>
                  <a:srgbClr val="FF0000"/>
                </a:solidFill>
                <a:latin typeface="Comic Sans MS" pitchFamily="66" charset="0"/>
              </a:rPr>
              <a:t>Caminhando com o Espiritismo</a:t>
            </a:r>
            <a:r>
              <a:rPr lang="pt-BR" b="1" i="1" dirty="0" smtClean="0">
                <a:solidFill>
                  <a:srgbClr val="FF0000"/>
                </a:solidFill>
                <a:latin typeface="Comic Sans MS" pitchFamily="66" charset="0"/>
              </a:rPr>
              <a:t>”</a:t>
            </a:r>
          </a:p>
          <a:p>
            <a:pPr marL="0" indent="0" algn="ctr">
              <a:buNone/>
            </a:pPr>
            <a:endParaRPr lang="pt-BR" b="1" i="1" dirty="0">
              <a:solidFill>
                <a:srgbClr val="FF0000"/>
              </a:solidFill>
              <a:latin typeface="Comic Sans MS" pitchFamily="66" charset="0"/>
            </a:endParaRPr>
          </a:p>
          <a:p>
            <a:pPr marL="0" indent="0" algn="ctr">
              <a:buNone/>
            </a:pPr>
            <a:r>
              <a:rPr lang="pt-BR" sz="2800" b="1" i="1" dirty="0" smtClean="0">
                <a:solidFill>
                  <a:srgbClr val="660033"/>
                </a:solidFill>
                <a:effectLst>
                  <a:outerShdw blurRad="38100" dist="38100" dir="2700000" algn="tl">
                    <a:srgbClr val="000000">
                      <a:alpha val="43137"/>
                    </a:srgbClr>
                  </a:outerShdw>
                </a:effectLst>
                <a:latin typeface="Comic Sans MS" pitchFamily="66" charset="0"/>
              </a:rPr>
              <a:t>Muita alegria de estarmos</a:t>
            </a:r>
            <a:r>
              <a:rPr lang="pt-BR" sz="2800" b="1" i="1" dirty="0">
                <a:solidFill>
                  <a:srgbClr val="660033"/>
                </a:solidFill>
                <a:effectLst>
                  <a:outerShdw blurRad="38100" dist="38100" dir="2700000" algn="tl">
                    <a:srgbClr val="000000">
                      <a:alpha val="43137"/>
                    </a:srgbClr>
                  </a:outerShdw>
                </a:effectLst>
                <a:latin typeface="Comic Sans MS" pitchFamily="66" charset="0"/>
              </a:rPr>
              <a:t> </a:t>
            </a:r>
            <a:r>
              <a:rPr lang="pt-BR" sz="2800" b="1" i="1" dirty="0" smtClean="0">
                <a:solidFill>
                  <a:srgbClr val="660033"/>
                </a:solidFill>
                <a:effectLst>
                  <a:outerShdw blurRad="38100" dist="38100" dir="2700000" algn="tl">
                    <a:srgbClr val="000000">
                      <a:alpha val="43137"/>
                    </a:srgbClr>
                  </a:outerShdw>
                </a:effectLst>
                <a:latin typeface="Comic Sans MS" pitchFamily="66" charset="0"/>
              </a:rPr>
              <a:t>aqui.</a:t>
            </a:r>
          </a:p>
          <a:p>
            <a:pPr marL="0" indent="0" algn="ctr">
              <a:buNone/>
            </a:pPr>
            <a:r>
              <a:rPr lang="pt-BR" sz="2800" b="1" i="1" dirty="0" smtClean="0">
                <a:solidFill>
                  <a:srgbClr val="660033"/>
                </a:solidFill>
                <a:effectLst>
                  <a:outerShdw blurRad="38100" dist="38100" dir="2700000" algn="tl">
                    <a:srgbClr val="000000">
                      <a:alpha val="43137"/>
                    </a:srgbClr>
                  </a:outerShdw>
                </a:effectLst>
                <a:latin typeface="Comic Sans MS" pitchFamily="66" charset="0"/>
              </a:rPr>
              <a:t>Juntos. </a:t>
            </a:r>
          </a:p>
          <a:p>
            <a:pPr marL="0" indent="0" algn="ctr">
              <a:buNone/>
            </a:pPr>
            <a:r>
              <a:rPr lang="pt-BR" sz="2800" b="1" i="1" dirty="0" smtClean="0">
                <a:solidFill>
                  <a:srgbClr val="660033"/>
                </a:solidFill>
                <a:effectLst>
                  <a:outerShdw blurRad="38100" dist="38100" dir="2700000" algn="tl">
                    <a:srgbClr val="000000">
                      <a:alpha val="43137"/>
                    </a:srgbClr>
                  </a:outerShdw>
                </a:effectLst>
                <a:latin typeface="Comic Sans MS" pitchFamily="66" charset="0"/>
              </a:rPr>
              <a:t>No estudo, no companheirismo e no Amor.</a:t>
            </a:r>
            <a:endParaRPr lang="pt-BR" sz="2800" dirty="0">
              <a:solidFill>
                <a:srgbClr val="660033"/>
              </a:solidFill>
              <a:effectLst>
                <a:outerShdw blurRad="38100" dist="38100" dir="2700000" algn="tl">
                  <a:srgbClr val="000000">
                    <a:alpha val="43137"/>
                  </a:srgbClr>
                </a:outerShdw>
              </a:effectLst>
            </a:endParaRPr>
          </a:p>
        </p:txBody>
      </p:sp>
      <p:sp>
        <p:nvSpPr>
          <p:cNvPr id="5" name="Retângulo 4"/>
          <p:cNvSpPr/>
          <p:nvPr/>
        </p:nvSpPr>
        <p:spPr>
          <a:xfrm>
            <a:off x="1115616" y="5103297"/>
            <a:ext cx="6840760" cy="646331"/>
          </a:xfrm>
          <a:prstGeom prst="rect">
            <a:avLst/>
          </a:prstGeom>
        </p:spPr>
        <p:txBody>
          <a:bodyPr wrap="square">
            <a:spAutoFit/>
          </a:bodyPr>
          <a:lstStyle/>
          <a:p>
            <a:pPr algn="ctr"/>
            <a:r>
              <a:rPr lang="pt-BR" sz="3600" b="1" i="1" u="sng" dirty="0" smtClean="0">
                <a:ln w="13462">
                  <a:solidFill>
                    <a:schemeClr val="bg1"/>
                  </a:solidFill>
                  <a:prstDash val="solid"/>
                </a:ln>
                <a:solidFill>
                  <a:srgbClr val="FF0000"/>
                </a:solidFill>
                <a:effectLst>
                  <a:outerShdw dist="38100" dir="2700000" algn="bl" rotWithShape="0">
                    <a:schemeClr val="accent5"/>
                  </a:outerShdw>
                </a:effectLst>
                <a:latin typeface="Century Schoolbook" panose="02040604050505020304" pitchFamily="18" charset="0"/>
              </a:rPr>
              <a:t>SEJAM BEM VINDOS</a:t>
            </a:r>
            <a:endParaRPr lang="pt-BR" sz="3600" b="1" i="1" u="sng" dirty="0">
              <a:ln w="13462">
                <a:solidFill>
                  <a:schemeClr val="bg1"/>
                </a:solidFill>
                <a:prstDash val="solid"/>
              </a:ln>
              <a:solidFill>
                <a:srgbClr val="FF0000"/>
              </a:solidFill>
              <a:effectLst>
                <a:outerShdw dist="38100" dir="2700000" algn="bl" rotWithShape="0">
                  <a:schemeClr val="accent5"/>
                </a:outerShdw>
              </a:effectLst>
              <a:latin typeface="Century Schoolbook" panose="02040604050505020304" pitchFamily="18" charset="0"/>
            </a:endParaRPr>
          </a:p>
        </p:txBody>
      </p:sp>
    </p:spTree>
    <p:extLst>
      <p:ext uri="{BB962C8B-B14F-4D97-AF65-F5344CB8AC3E}">
        <p14:creationId xmlns:p14="http://schemas.microsoft.com/office/powerpoint/2010/main" val="383579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348880"/>
            <a:ext cx="7772400" cy="3888432"/>
          </a:xfrm>
        </p:spPr>
        <p:txBody>
          <a:bodyPr/>
          <a:lstStyle/>
          <a:p>
            <a:r>
              <a:rPr lang="pt-BR" sz="2400" dirty="0" smtClean="0"/>
              <a:t/>
            </a:r>
            <a:br>
              <a:rPr lang="pt-BR" sz="2400" dirty="0" smtClean="0"/>
            </a:br>
            <a:r>
              <a:rPr lang="pt-BR" sz="2400" dirty="0"/>
              <a:t/>
            </a:r>
            <a:br>
              <a:rPr lang="pt-BR" sz="2400" dirty="0"/>
            </a:br>
            <a:r>
              <a:rPr lang="pt-BR" sz="2400" dirty="0" smtClean="0"/>
              <a:t/>
            </a:r>
            <a:br>
              <a:rPr lang="pt-BR" sz="2400" dirty="0" smtClean="0"/>
            </a:br>
            <a:endParaRPr lang="pt-BR" sz="2400" dirty="0"/>
          </a:p>
        </p:txBody>
      </p:sp>
      <p:sp>
        <p:nvSpPr>
          <p:cNvPr id="3" name="Espaço Reservado para Texto 2"/>
          <p:cNvSpPr>
            <a:spLocks noGrp="1"/>
          </p:cNvSpPr>
          <p:nvPr>
            <p:ph type="body" idx="1"/>
          </p:nvPr>
        </p:nvSpPr>
        <p:spPr>
          <a:xfrm>
            <a:off x="548975" y="1204746"/>
            <a:ext cx="8208912" cy="1278172"/>
          </a:xfrm>
        </p:spPr>
        <p:txBody>
          <a:bodyPr/>
          <a:lstStyle/>
          <a:p>
            <a:pPr algn="ctr"/>
            <a:endParaRPr lang="pt-BR"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algn="ctr"/>
            <a:r>
              <a:rPr lang="pt-BR" b="1" dirty="0" smtClean="0">
                <a:solidFill>
                  <a:srgbClr val="660033"/>
                </a:solidFill>
                <a:effectLst>
                  <a:outerShdw blurRad="38100" dist="38100" dir="2700000" algn="tl">
                    <a:srgbClr val="000000">
                      <a:alpha val="43137"/>
                    </a:srgbClr>
                  </a:outerShdw>
                </a:effectLst>
                <a:latin typeface="Comic Sans MS" panose="030F0702030302020204" pitchFamily="66" charset="0"/>
              </a:rPr>
              <a:t>Você credita em Deus???</a:t>
            </a:r>
          </a:p>
          <a:p>
            <a:pPr algn="ctr"/>
            <a:r>
              <a:rPr lang="pt-BR" b="1" dirty="0" smtClean="0">
                <a:solidFill>
                  <a:srgbClr val="660033"/>
                </a:solidFill>
                <a:effectLst>
                  <a:outerShdw blurRad="38100" dist="38100" dir="2700000" algn="tl">
                    <a:srgbClr val="000000">
                      <a:alpha val="43137"/>
                    </a:srgbClr>
                  </a:outerShdw>
                </a:effectLst>
                <a:latin typeface="Comic Sans MS" panose="030F0702030302020204" pitchFamily="66" charset="0"/>
              </a:rPr>
              <a:t>Claro!!! Eu sou um cientista!!!</a:t>
            </a:r>
            <a:endParaRPr lang="pt-BR" b="1" dirty="0">
              <a:solidFill>
                <a:srgbClr val="660033"/>
              </a:solidFill>
              <a:effectLst>
                <a:outerShdw blurRad="38100" dist="38100" dir="2700000" algn="tl">
                  <a:srgbClr val="000000">
                    <a:alpha val="43137"/>
                  </a:srgbClr>
                </a:outerShdw>
              </a:effectLst>
              <a:latin typeface="Comic Sans MS" panose="030F0702030302020204" pitchFamily="66" charset="0"/>
            </a:endParaRPr>
          </a:p>
          <a:p>
            <a:pPr algn="ctr"/>
            <a:endParaRPr lang="pt-BR" b="1" dirty="0" smtClean="0">
              <a:solidFill>
                <a:srgbClr val="660033"/>
              </a:solidFill>
              <a:effectLst>
                <a:outerShdw blurRad="38100" dist="38100" dir="2700000" algn="tl">
                  <a:srgbClr val="000000">
                    <a:alpha val="43137"/>
                  </a:srgbClr>
                </a:outerShdw>
              </a:effectLst>
              <a:latin typeface="Comic Sans MS" panose="030F0702030302020204" pitchFamily="66" charset="0"/>
            </a:endParaRPr>
          </a:p>
        </p:txBody>
      </p:sp>
      <p:sp>
        <p:nvSpPr>
          <p:cNvPr id="6" name="CaixaDeTexto 5"/>
          <p:cNvSpPr txBox="1"/>
          <p:nvPr/>
        </p:nvSpPr>
        <p:spPr>
          <a:xfrm>
            <a:off x="755576" y="332656"/>
            <a:ext cx="7200800" cy="646331"/>
          </a:xfrm>
          <a:prstGeom prst="rect">
            <a:avLst/>
          </a:prstGeom>
          <a:noFill/>
        </p:spPr>
        <p:txBody>
          <a:bodyPr wrap="square" rtlCol="0">
            <a:spAutoFit/>
          </a:bodyPr>
          <a:lstStyle/>
          <a:p>
            <a:pPr algn="ctr"/>
            <a:r>
              <a:rPr lang="pt-BR" sz="3600" b="1" dirty="0">
                <a:effectLst>
                  <a:outerShdw blurRad="38100" dist="38100" dir="2700000" algn="tl">
                    <a:srgbClr val="000000">
                      <a:alpha val="43137"/>
                    </a:srgbClr>
                  </a:outerShdw>
                </a:effectLst>
                <a:latin typeface="Comic Sans MS" panose="030F0702030302020204" pitchFamily="66" charset="0"/>
              </a:rPr>
              <a:t>A </a:t>
            </a:r>
            <a:r>
              <a:rPr lang="pt-BR" sz="3600" b="1" dirty="0" smtClean="0">
                <a:effectLst>
                  <a:outerShdw blurRad="38100" dist="38100" dir="2700000" algn="tl">
                    <a:srgbClr val="000000">
                      <a:alpha val="43137"/>
                    </a:srgbClr>
                  </a:outerShdw>
                </a:effectLst>
                <a:latin typeface="Comic Sans MS" panose="030F0702030302020204" pitchFamily="66" charset="0"/>
              </a:rPr>
              <a:t>CIÊNCIA DE VANGUARDA</a:t>
            </a:r>
            <a:endParaRPr lang="pt-BR" sz="3600" dirty="0"/>
          </a:p>
        </p:txBody>
      </p:sp>
      <p:sp>
        <p:nvSpPr>
          <p:cNvPr id="7" name="CaixaDeTexto 6"/>
          <p:cNvSpPr txBox="1"/>
          <p:nvPr/>
        </p:nvSpPr>
        <p:spPr>
          <a:xfrm>
            <a:off x="611560" y="2519056"/>
            <a:ext cx="7700392" cy="1107996"/>
          </a:xfrm>
          <a:prstGeom prst="rect">
            <a:avLst/>
          </a:prstGeom>
          <a:noFill/>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“Quero conhecer os pensamentos de Deus .... O resto são detalhes”.                                                       </a:t>
            </a:r>
            <a:r>
              <a:rPr lang="pt-BR" dirty="0" smtClean="0"/>
              <a:t>Albert Einstein</a:t>
            </a:r>
            <a:endParaRPr lang="pt-BR" dirty="0"/>
          </a:p>
        </p:txBody>
      </p:sp>
      <p:sp>
        <p:nvSpPr>
          <p:cNvPr id="8" name="CaixaDeTexto 7"/>
          <p:cNvSpPr txBox="1"/>
          <p:nvPr/>
        </p:nvSpPr>
        <p:spPr>
          <a:xfrm>
            <a:off x="1007604" y="4509120"/>
            <a:ext cx="6696744" cy="1200329"/>
          </a:xfrm>
          <a:prstGeom prst="rect">
            <a:avLst/>
          </a:prstGeom>
          <a:solidFill>
            <a:srgbClr val="FFFFCC"/>
          </a:solidFill>
          <a:ln w="12700">
            <a:solidFill>
              <a:schemeClr val="tx1"/>
            </a:solidFill>
          </a:ln>
        </p:spPr>
        <p:txBody>
          <a:bodyPr wrap="square" rtlCol="0">
            <a:spAutoFit/>
          </a:bodyPr>
          <a:lstStyle/>
          <a:p>
            <a:pPr algn="r"/>
            <a:r>
              <a:rPr lang="pt-BR" b="1" dirty="0">
                <a:effectLst>
                  <a:outerShdw blurRad="38100" dist="38100" dir="2700000" algn="tl">
                    <a:srgbClr val="000000">
                      <a:alpha val="43137"/>
                    </a:srgbClr>
                  </a:outerShdw>
                </a:effectLst>
                <a:latin typeface="Comic Sans MS" panose="030F0702030302020204" pitchFamily="66" charset="0"/>
              </a:rPr>
              <a:t>A </a:t>
            </a:r>
            <a:r>
              <a:rPr lang="pt-BR" b="1" dirty="0" err="1">
                <a:effectLst>
                  <a:outerShdw blurRad="38100" dist="38100" dir="2700000" algn="tl">
                    <a:srgbClr val="000000">
                      <a:alpha val="43137"/>
                    </a:srgbClr>
                  </a:outerShdw>
                </a:effectLst>
                <a:latin typeface="Comic Sans MS" panose="030F0702030302020204" pitchFamily="66" charset="0"/>
              </a:rPr>
              <a:t>noética</a:t>
            </a:r>
            <a:r>
              <a:rPr lang="pt-BR" b="1" dirty="0">
                <a:effectLst>
                  <a:outerShdw blurRad="38100" dist="38100" dir="2700000" algn="tl">
                    <a:srgbClr val="000000">
                      <a:alpha val="43137"/>
                    </a:srgbClr>
                  </a:outerShdw>
                </a:effectLst>
                <a:latin typeface="Comic Sans MS" panose="030F0702030302020204" pitchFamily="66" charset="0"/>
              </a:rPr>
              <a:t> é uma disciplina que estuda os fenômenos subjetivos da consciência, da mente, do espírito e da vida a partir do ponto de vista da ciência.  </a:t>
            </a:r>
          </a:p>
          <a:p>
            <a:endParaRPr lang="pt-BR" dirty="0"/>
          </a:p>
        </p:txBody>
      </p:sp>
    </p:spTree>
    <p:extLst>
      <p:ext uri="{BB962C8B-B14F-4D97-AF65-F5344CB8AC3E}">
        <p14:creationId xmlns:p14="http://schemas.microsoft.com/office/powerpoint/2010/main" val="510196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836712"/>
            <a:ext cx="7128792" cy="6093976"/>
          </a:xfrm>
          <a:prstGeom prst="rect">
            <a:avLst/>
          </a:prstGeom>
          <a:noFill/>
        </p:spPr>
        <p:txBody>
          <a:bodyPr wrap="square" rtlCol="0">
            <a:spAutoFit/>
          </a:bodyPr>
          <a:lstStyle/>
          <a:p>
            <a:pPr algn="ctr">
              <a:lnSpc>
                <a:spcPct val="150000"/>
              </a:lnSpc>
            </a:pPr>
            <a:r>
              <a:rPr lang="pt-BR" sz="2000" b="1" dirty="0" smtClean="0">
                <a:effectLst>
                  <a:outerShdw blurRad="38100" dist="38100" dir="2700000" algn="tl">
                    <a:srgbClr val="000000">
                      <a:alpha val="43137"/>
                    </a:srgbClr>
                  </a:outerShdw>
                </a:effectLst>
                <a:latin typeface="Comic Sans MS" panose="030F0702030302020204" pitchFamily="66" charset="0"/>
              </a:rPr>
              <a:t>Nova </a:t>
            </a:r>
            <a:r>
              <a:rPr lang="pt-BR" sz="2000" b="1" dirty="0">
                <a:effectLst>
                  <a:outerShdw blurRad="38100" dist="38100" dir="2700000" algn="tl">
                    <a:srgbClr val="000000">
                      <a:alpha val="43137"/>
                    </a:srgbClr>
                  </a:outerShdw>
                </a:effectLst>
                <a:latin typeface="Comic Sans MS" panose="030F0702030302020204" pitchFamily="66" charset="0"/>
              </a:rPr>
              <a:t>visão científica da </a:t>
            </a:r>
            <a:r>
              <a:rPr lang="pt-BR" sz="2000" b="1" dirty="0" smtClean="0">
                <a:effectLst>
                  <a:outerShdw blurRad="38100" dist="38100" dir="2700000" algn="tl">
                    <a:srgbClr val="000000">
                      <a:alpha val="43137"/>
                    </a:srgbClr>
                  </a:outerShdw>
                </a:effectLst>
                <a:latin typeface="Comic Sans MS" panose="030F0702030302020204" pitchFamily="66" charset="0"/>
              </a:rPr>
              <a:t>consciência</a:t>
            </a:r>
          </a:p>
          <a:p>
            <a:pPr algn="ctr">
              <a:lnSpc>
                <a:spcPct val="150000"/>
              </a:lnSpc>
            </a:pPr>
            <a:r>
              <a:rPr lang="pt-BR" sz="2000" b="1" dirty="0">
                <a:effectLst>
                  <a:outerShdw blurRad="38100" dist="38100" dir="2700000" algn="tl">
                    <a:srgbClr val="000000">
                      <a:alpha val="43137"/>
                    </a:srgbClr>
                  </a:outerShdw>
                </a:effectLst>
                <a:latin typeface="Comic Sans MS" panose="030F0702030302020204" pitchFamily="66" charset="0"/>
              </a:rPr>
              <a:t/>
            </a:r>
            <a:br>
              <a:rPr lang="pt-BR" sz="2000" b="1" dirty="0">
                <a:effectLst>
                  <a:outerShdw blurRad="38100" dist="38100" dir="2700000" algn="tl">
                    <a:srgbClr val="000000">
                      <a:alpha val="43137"/>
                    </a:srgbClr>
                  </a:outerShdw>
                </a:effectLst>
                <a:latin typeface="Comic Sans MS" panose="030F0702030302020204" pitchFamily="66" charset="0"/>
              </a:rPr>
            </a:br>
            <a:r>
              <a:rPr lang="pt-BR" sz="2000" dirty="0">
                <a:latin typeface="Comic Sans MS" panose="030F0702030302020204" pitchFamily="66" charset="0"/>
              </a:rPr>
              <a:t>Funcionamento quântico/holográfico físico do cérebro</a:t>
            </a:r>
            <a:br>
              <a:rPr lang="pt-BR" sz="2000" dirty="0">
                <a:latin typeface="Comic Sans MS" panose="030F0702030302020204" pitchFamily="66" charset="0"/>
              </a:rPr>
            </a:br>
            <a:r>
              <a:rPr lang="pt-BR" sz="2000" dirty="0">
                <a:latin typeface="Comic Sans MS" panose="030F0702030302020204" pitchFamily="66" charset="0"/>
              </a:rPr>
              <a:t>Consciência holográfica universal</a:t>
            </a:r>
            <a:br>
              <a:rPr lang="pt-BR" sz="2000" dirty="0">
                <a:latin typeface="Comic Sans MS" panose="030F0702030302020204" pitchFamily="66" charset="0"/>
              </a:rPr>
            </a:br>
            <a:r>
              <a:rPr lang="pt-BR" sz="2000" dirty="0">
                <a:latin typeface="Comic Sans MS" panose="030F0702030302020204" pitchFamily="66" charset="0"/>
              </a:rPr>
              <a:t>Teoria </a:t>
            </a:r>
            <a:r>
              <a:rPr lang="pt-BR" sz="2000" dirty="0" err="1">
                <a:latin typeface="Comic Sans MS" panose="030F0702030302020204" pitchFamily="66" charset="0"/>
              </a:rPr>
              <a:t>holotrópica</a:t>
            </a:r>
            <a:r>
              <a:rPr lang="pt-BR" sz="2000" dirty="0">
                <a:latin typeface="Comic Sans MS" panose="030F0702030302020204" pitchFamily="66" charset="0"/>
              </a:rPr>
              <a:t> do </a:t>
            </a:r>
            <a:r>
              <a:rPr lang="pt-BR" sz="2000" dirty="0" smtClean="0">
                <a:latin typeface="Comic Sans MS" panose="030F0702030302020204" pitchFamily="66" charset="0"/>
              </a:rPr>
              <a:t>cérebro</a:t>
            </a:r>
            <a:endParaRPr lang="pt-BR" sz="2000" b="1" dirty="0" smtClean="0">
              <a:effectLst>
                <a:outerShdw blurRad="38100" dist="38100" dir="2700000" algn="tl">
                  <a:srgbClr val="000000">
                    <a:alpha val="43137"/>
                  </a:srgbClr>
                </a:outerShdw>
              </a:effectLst>
              <a:latin typeface="Comic Sans MS" panose="030F0702030302020204" pitchFamily="66" charset="0"/>
            </a:endParaRPr>
          </a:p>
          <a:p>
            <a:pPr algn="ctr">
              <a:lnSpc>
                <a:spcPct val="150000"/>
              </a:lnSpc>
            </a:pPr>
            <a:r>
              <a:rPr lang="pt-BR" sz="2000" dirty="0" smtClean="0">
                <a:latin typeface="Comic Sans MS" panose="030F0702030302020204" pitchFamily="66" charset="0"/>
              </a:rPr>
              <a:t>Máquinas </a:t>
            </a:r>
            <a:r>
              <a:rPr lang="pt-BR" sz="2000" dirty="0">
                <a:latin typeface="Comic Sans MS" panose="030F0702030302020204" pitchFamily="66" charset="0"/>
              </a:rPr>
              <a:t>de ressonância funcional</a:t>
            </a:r>
            <a:br>
              <a:rPr lang="pt-BR" sz="2000" dirty="0">
                <a:latin typeface="Comic Sans MS" panose="030F0702030302020204" pitchFamily="66" charset="0"/>
              </a:rPr>
            </a:br>
            <a:r>
              <a:rPr lang="pt-BR" sz="2000" dirty="0">
                <a:latin typeface="Comic Sans MS" panose="030F0702030302020204" pitchFamily="66" charset="0"/>
              </a:rPr>
              <a:t>Máquinas de mapeamento cerebral</a:t>
            </a:r>
            <a:br>
              <a:rPr lang="pt-BR" sz="2000" dirty="0">
                <a:latin typeface="Comic Sans MS" panose="030F0702030302020204" pitchFamily="66" charset="0"/>
              </a:rPr>
            </a:br>
            <a:r>
              <a:rPr lang="pt-BR" sz="2000" dirty="0">
                <a:latin typeface="Comic Sans MS" panose="030F0702030302020204" pitchFamily="66" charset="0"/>
              </a:rPr>
              <a:t>Tomografia por emissão de pósitrons (oração/meditação)</a:t>
            </a:r>
            <a:br>
              <a:rPr lang="pt-BR" sz="2000" dirty="0">
                <a:latin typeface="Comic Sans MS" panose="030F0702030302020204" pitchFamily="66" charset="0"/>
              </a:rPr>
            </a:br>
            <a:r>
              <a:rPr lang="pt-BR" sz="2000" dirty="0" smtClean="0">
                <a:latin typeface="Comic Sans MS" panose="030F0702030302020204" pitchFamily="66" charset="0"/>
              </a:rPr>
              <a:t>Campo </a:t>
            </a:r>
            <a:r>
              <a:rPr lang="pt-BR" sz="2000" dirty="0">
                <a:latin typeface="Comic Sans MS" panose="030F0702030302020204" pitchFamily="66" charset="0"/>
              </a:rPr>
              <a:t>unificado da </a:t>
            </a:r>
            <a:r>
              <a:rPr lang="pt-BR" sz="2000" dirty="0" smtClean="0">
                <a:latin typeface="Comic Sans MS" panose="030F0702030302020204" pitchFamily="66" charset="0"/>
              </a:rPr>
              <a:t>consciência</a:t>
            </a:r>
          </a:p>
          <a:p>
            <a:pPr algn="ctr">
              <a:lnSpc>
                <a:spcPct val="150000"/>
              </a:lnSpc>
            </a:pPr>
            <a:r>
              <a:rPr lang="pt-BR" sz="2000" dirty="0">
                <a:latin typeface="Comic Sans MS" panose="030F0702030302020204" pitchFamily="66" charset="0"/>
              </a:rPr>
              <a:t/>
            </a:r>
            <a:br>
              <a:rPr lang="pt-BR" sz="2000" dirty="0">
                <a:latin typeface="Comic Sans MS" panose="030F0702030302020204" pitchFamily="66" charset="0"/>
              </a:rPr>
            </a:br>
            <a:endParaRPr lang="pt-BR" sz="2000" dirty="0" smtClean="0">
              <a:latin typeface="Comic Sans MS" panose="030F0702030302020204" pitchFamily="66" charset="0"/>
            </a:endParaRPr>
          </a:p>
          <a:p>
            <a:pPr algn="ctr">
              <a:lnSpc>
                <a:spcPct val="150000"/>
              </a:lnSpc>
            </a:pPr>
            <a:r>
              <a:rPr lang="pt-BR" sz="2000" dirty="0">
                <a:latin typeface="Comic Sans MS" panose="030F0702030302020204" pitchFamily="66" charset="0"/>
              </a:rPr>
              <a:t/>
            </a:r>
            <a:br>
              <a:rPr lang="pt-BR" sz="2000" dirty="0">
                <a:latin typeface="Comic Sans MS" panose="030F0702030302020204" pitchFamily="66" charset="0"/>
              </a:rPr>
            </a:br>
            <a:endParaRPr lang="pt-BR" sz="2000" dirty="0">
              <a:latin typeface="Comic Sans MS" panose="030F0702030302020204" pitchFamily="66" charset="0"/>
            </a:endParaRPr>
          </a:p>
        </p:txBody>
      </p:sp>
    </p:spTree>
    <p:extLst>
      <p:ext uri="{BB962C8B-B14F-4D97-AF65-F5344CB8AC3E}">
        <p14:creationId xmlns:p14="http://schemas.microsoft.com/office/powerpoint/2010/main" val="338711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476672"/>
            <a:ext cx="7928744" cy="3240360"/>
          </a:xfrm>
        </p:spPr>
        <p:txBody>
          <a:bodyPr/>
          <a:lstStyle/>
          <a:p>
            <a:pPr algn="l"/>
            <a:r>
              <a:rPr lang="pt-B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“Ao elemento material ajuntou o elemento espiritual. Elemento material e elemento espiritual, eis os dois princípios....”</a:t>
            </a:r>
            <a:br>
              <a:rPr lang="pt-B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pt-BR" sz="3600" b="1" dirty="0" smtClean="0">
                <a:effectLst>
                  <a:outerShdw blurRad="38100" dist="38100" dir="2700000" algn="tl">
                    <a:srgbClr val="000000">
                      <a:alpha val="43137"/>
                    </a:srgbClr>
                  </a:outerShdw>
                </a:effectLst>
                <a:latin typeface="Comic Sans MS" panose="030F0702030302020204" pitchFamily="66" charset="0"/>
              </a:rPr>
              <a:t>                           </a:t>
            </a:r>
            <a:r>
              <a:rPr lang="pt-BR" sz="1600" b="1" dirty="0" smtClean="0">
                <a:latin typeface="Comic Sans MS" panose="030F0702030302020204" pitchFamily="66" charset="0"/>
              </a:rPr>
              <a:t>Allan Kardec</a:t>
            </a:r>
            <a:r>
              <a:rPr lang="pt-BR" sz="3600" b="1" dirty="0" smtClean="0">
                <a:effectLst>
                  <a:outerShdw blurRad="38100" dist="38100" dir="2700000" algn="tl">
                    <a:srgbClr val="000000">
                      <a:alpha val="43137"/>
                    </a:srgbClr>
                  </a:outerShdw>
                </a:effectLst>
                <a:latin typeface="Comic Sans MS" panose="030F0702030302020204" pitchFamily="66" charset="0"/>
              </a:rPr>
              <a:t/>
            </a:r>
            <a:br>
              <a:rPr lang="pt-BR" sz="3600" b="1" dirty="0" smtClean="0">
                <a:effectLst>
                  <a:outerShdw blurRad="38100" dist="38100" dir="2700000" algn="tl">
                    <a:srgbClr val="000000">
                      <a:alpha val="43137"/>
                    </a:srgbClr>
                  </a:outerShdw>
                </a:effectLst>
                <a:latin typeface="Comic Sans MS" panose="030F0702030302020204" pitchFamily="66" charset="0"/>
              </a:rPr>
            </a:br>
            <a:r>
              <a:rPr lang="pt-BR" sz="3600" b="1" dirty="0">
                <a:effectLst>
                  <a:outerShdw blurRad="38100" dist="38100" dir="2700000" algn="tl">
                    <a:srgbClr val="000000">
                      <a:alpha val="43137"/>
                    </a:srgbClr>
                  </a:outerShdw>
                </a:effectLst>
                <a:latin typeface="Comic Sans MS" panose="030F0702030302020204" pitchFamily="66" charset="0"/>
              </a:rPr>
              <a:t/>
            </a:r>
            <a:br>
              <a:rPr lang="pt-BR" sz="3600" b="1" dirty="0">
                <a:effectLst>
                  <a:outerShdw blurRad="38100" dist="38100" dir="2700000" algn="tl">
                    <a:srgbClr val="000000">
                      <a:alpha val="43137"/>
                    </a:srgbClr>
                  </a:outerShdw>
                </a:effectLst>
                <a:latin typeface="Comic Sans MS" panose="030F0702030302020204" pitchFamily="66" charset="0"/>
              </a:rPr>
            </a:br>
            <a:endParaRPr lang="pt-BR" sz="3600" b="1" dirty="0">
              <a:effectLst>
                <a:outerShdw blurRad="38100" dist="38100" dir="2700000" algn="tl">
                  <a:srgbClr val="000000">
                    <a:alpha val="43137"/>
                  </a:srgbClr>
                </a:outerShdw>
              </a:effectLst>
              <a:latin typeface="Comic Sans MS" panose="030F0702030302020204" pitchFamily="66"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061" y="2096853"/>
            <a:ext cx="722892" cy="900099"/>
          </a:xfrm>
          <a:prstGeom prst="rect">
            <a:avLst/>
          </a:prstGeom>
        </p:spPr>
      </p:pic>
      <p:sp>
        <p:nvSpPr>
          <p:cNvPr id="5" name="CaixaDeTexto 4"/>
          <p:cNvSpPr txBox="1"/>
          <p:nvPr/>
        </p:nvSpPr>
        <p:spPr>
          <a:xfrm>
            <a:off x="251520" y="3712821"/>
            <a:ext cx="3614216" cy="369332"/>
          </a:xfrm>
          <a:prstGeom prst="rect">
            <a:avLst/>
          </a:prstGeom>
          <a:noFill/>
        </p:spPr>
        <p:txBody>
          <a:bodyPr wrap="square" rtlCol="0">
            <a:spAutoFit/>
          </a:bodyPr>
          <a:lstStyle/>
          <a:p>
            <a:r>
              <a:rPr lang="pt-BR" dirty="0" smtClean="0">
                <a:latin typeface="Comic Sans MS" panose="030F0702030302020204" pitchFamily="66" charset="0"/>
              </a:rPr>
              <a:t>Livro “A Gênese”, p. 17 item 18</a:t>
            </a:r>
            <a:endParaRPr lang="pt-BR" dirty="0">
              <a:latin typeface="Comic Sans MS" panose="030F0702030302020204" pitchFamily="66" charset="0"/>
            </a:endParaRPr>
          </a:p>
        </p:txBody>
      </p:sp>
      <p:sp>
        <p:nvSpPr>
          <p:cNvPr id="6" name="Retângulo 5"/>
          <p:cNvSpPr/>
          <p:nvPr/>
        </p:nvSpPr>
        <p:spPr>
          <a:xfrm>
            <a:off x="1047540" y="5014047"/>
            <a:ext cx="7200800" cy="646331"/>
          </a:xfrm>
          <a:prstGeom prst="rect">
            <a:avLst/>
          </a:prstGeom>
        </p:spPr>
        <p:txBody>
          <a:bodyPr wrap="square">
            <a:spAutoFit/>
          </a:bodyPr>
          <a:lstStyle/>
          <a:p>
            <a:pPr algn="ctr"/>
            <a:r>
              <a:rPr lang="pt-BR" sz="3600" b="1" cap="all" dirty="0" smtClean="0">
                <a:solidFill>
                  <a:srgbClr val="FF0000"/>
                </a:solidFill>
                <a:effectLst>
                  <a:outerShdw blurRad="38100" dist="38100" dir="2700000" algn="tl">
                    <a:srgbClr val="000000">
                      <a:alpha val="43137"/>
                    </a:srgbClr>
                  </a:outerShdw>
                </a:effectLst>
                <a:latin typeface="Comic Sans MS" panose="030F0702030302020204" pitchFamily="66" charset="0"/>
              </a:rPr>
              <a:t>“Vós </a:t>
            </a:r>
            <a:r>
              <a:rPr lang="pt-BR" sz="3600" b="1" cap="all" dirty="0">
                <a:solidFill>
                  <a:srgbClr val="FF0000"/>
                </a:solidFill>
                <a:effectLst>
                  <a:outerShdw blurRad="38100" dist="38100" dir="2700000" algn="tl">
                    <a:srgbClr val="000000">
                      <a:alpha val="43137"/>
                    </a:srgbClr>
                  </a:outerShdw>
                </a:effectLst>
                <a:latin typeface="Comic Sans MS" panose="030F0702030302020204" pitchFamily="66" charset="0"/>
              </a:rPr>
              <a:t>sois </a:t>
            </a:r>
            <a:r>
              <a:rPr lang="pt-BR" sz="3600" b="1" cap="all" dirty="0" smtClean="0">
                <a:solidFill>
                  <a:srgbClr val="FF0000"/>
                </a:solidFill>
                <a:effectLst>
                  <a:outerShdw blurRad="38100" dist="38100" dir="2700000" algn="tl">
                    <a:srgbClr val="000000">
                      <a:alpha val="43137"/>
                    </a:srgbClr>
                  </a:outerShdw>
                </a:effectLst>
                <a:latin typeface="Comic Sans MS" panose="030F0702030302020204" pitchFamily="66" charset="0"/>
              </a:rPr>
              <a:t>deuses!!!”      </a:t>
            </a:r>
            <a:endParaRPr lang="pt-BR" sz="3600" b="1" cap="all"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CaixaDeTexto 6"/>
          <p:cNvSpPr txBox="1"/>
          <p:nvPr/>
        </p:nvSpPr>
        <p:spPr>
          <a:xfrm>
            <a:off x="6084168" y="6021288"/>
            <a:ext cx="2880320" cy="338554"/>
          </a:xfrm>
          <a:prstGeom prst="rect">
            <a:avLst/>
          </a:prstGeom>
          <a:noFill/>
        </p:spPr>
        <p:txBody>
          <a:bodyPr wrap="square" rtlCol="0">
            <a:spAutoFit/>
          </a:bodyPr>
          <a:lstStyle/>
          <a:p>
            <a:pPr algn="ctr"/>
            <a:r>
              <a:rPr lang="pt-BR" sz="1600" dirty="0">
                <a:latin typeface="Comic Sans MS" panose="030F0702030302020204" pitchFamily="66" charset="0"/>
              </a:rPr>
              <a:t>Salmo 82:6 e João </a:t>
            </a:r>
            <a:r>
              <a:rPr lang="pt-BR" sz="1600" dirty="0" smtClean="0">
                <a:latin typeface="Comic Sans MS" panose="030F0702030302020204" pitchFamily="66" charset="0"/>
              </a:rPr>
              <a:t>10:34</a:t>
            </a:r>
            <a:endParaRPr lang="pt-BR" dirty="0"/>
          </a:p>
        </p:txBody>
      </p:sp>
    </p:spTree>
    <p:extLst>
      <p:ext uri="{BB962C8B-B14F-4D97-AF65-F5344CB8AC3E}">
        <p14:creationId xmlns:p14="http://schemas.microsoft.com/office/powerpoint/2010/main" val="81447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961513" y="285728"/>
            <a:ext cx="5220974" cy="2111516"/>
          </a:xfrm>
          <a:prstGeom prst="rect">
            <a:avLst/>
          </a:prstGeom>
          <a:noFill/>
        </p:spPr>
        <p:txBody>
          <a:bodyPr wrap="none">
            <a:prstTxWarp prst="textInflateTop">
              <a:avLst/>
            </a:prstTxWarp>
            <a:spAutoFit/>
          </a:bodyPr>
          <a:lstStyle/>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Espiritismo</a:t>
            </a:r>
          </a:p>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como filosofia</a:t>
            </a:r>
          </a:p>
        </p:txBody>
      </p:sp>
      <p:pic>
        <p:nvPicPr>
          <p:cNvPr id="6" name="Imagem 5" descr="C:\Users\Cliente\Desktop\Como-estudar-Filosofia.jpg"/>
          <p:cNvPicPr/>
          <p:nvPr/>
        </p:nvPicPr>
        <p:blipFill>
          <a:blip r:embed="rId3">
            <a:extLst>
              <a:ext uri="{28A0092B-C50C-407E-A947-70E740481C1C}">
                <a14:useLocalDpi xmlns:a14="http://schemas.microsoft.com/office/drawing/2010/main" val="0"/>
              </a:ext>
            </a:extLst>
          </a:blip>
          <a:srcRect/>
          <a:stretch>
            <a:fillRect/>
          </a:stretch>
        </p:blipFill>
        <p:spPr bwMode="auto">
          <a:xfrm>
            <a:off x="2972435" y="3212976"/>
            <a:ext cx="3199130" cy="277622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2694" y="3447364"/>
            <a:ext cx="8786874" cy="2500330"/>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20000"/>
              </a:lnSpc>
              <a:spcAft>
                <a:spcPts val="0"/>
              </a:spcAft>
              <a:defRPr/>
            </a:pPr>
            <a:r>
              <a:rPr lang="pt-BR" sz="3100" b="1" dirty="0" smtClean="0">
                <a:solidFill>
                  <a:schemeClr val="accent4">
                    <a:lumMod val="50000"/>
                  </a:schemeClr>
                </a:solidFill>
                <a:effectLst>
                  <a:outerShdw blurRad="38100" dist="38100" dir="2700000" algn="tl">
                    <a:srgbClr val="C0C0C0"/>
                  </a:outerShdw>
                </a:effectLst>
                <a:latin typeface="Comic Sans MS" pitchFamily="66" charset="0"/>
              </a:rPr>
              <a:t>Examina os atributos de DEUS, suas relações com o Homem e apresenta um código moral, por meio do qual a criatura vai de encontro ao seu Criador.</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rgbClr val="660033"/>
                </a:solidFill>
                <a:effectLst>
                  <a:outerShdw blurRad="38100" dist="38100" dir="2700000" algn="tl">
                    <a:srgbClr val="C0C0C0"/>
                  </a:outerShdw>
                </a:effectLst>
                <a:latin typeface="Comic Sans MS" pitchFamily="66" charset="0"/>
                <a:cs typeface="+mn-cs"/>
              </a:rPr>
              <a:t>Espiritismo como </a:t>
            </a:r>
            <a:r>
              <a:rPr lang="pt-BR" sz="3600" b="1" dirty="0" smtClean="0">
                <a:solidFill>
                  <a:srgbClr val="660033"/>
                </a:solidFill>
                <a:effectLst>
                  <a:outerShdw blurRad="38100" dist="38100" dir="2700000" algn="tl">
                    <a:srgbClr val="C0C0C0"/>
                  </a:outerShdw>
                </a:effectLst>
                <a:latin typeface="Comic Sans MS" pitchFamily="66" charset="0"/>
                <a:cs typeface="+mn-cs"/>
              </a:rPr>
              <a:t>Filosofia</a:t>
            </a:r>
            <a:endParaRPr lang="pt-BR" sz="3600" b="1" dirty="0">
              <a:solidFill>
                <a:srgbClr val="660033"/>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10" name="Retângulo de cantos arredondados 9"/>
          <p:cNvSpPr/>
          <p:nvPr/>
        </p:nvSpPr>
        <p:spPr bwMode="auto">
          <a:xfrm>
            <a:off x="285750" y="6088063"/>
            <a:ext cx="8640763" cy="5092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ROCHA, C. </a:t>
            </a:r>
            <a:r>
              <a:rPr lang="pt-BR" sz="1400" i="1" dirty="0">
                <a:solidFill>
                  <a:schemeClr val="tx2">
                    <a:lumMod val="10000"/>
                  </a:schemeClr>
                </a:solidFill>
                <a:latin typeface="Comic Sans MS" pitchFamily="66" charset="0"/>
                <a:cs typeface="+mn-cs"/>
              </a:rPr>
              <a:t>Estudo sistematizado da doutrina espírita: programa fundamental </a:t>
            </a:r>
            <a:r>
              <a:rPr lang="pt-BR" sz="1400" dirty="0">
                <a:solidFill>
                  <a:schemeClr val="tx2">
                    <a:lumMod val="10000"/>
                  </a:schemeClr>
                </a:solidFill>
                <a:latin typeface="Comic Sans MS" pitchFamily="66" charset="0"/>
                <a:cs typeface="+mn-cs"/>
              </a:rPr>
              <a:t>v. 1. </a:t>
            </a:r>
            <a:r>
              <a:rPr lang="pt-BR" sz="1400" dirty="0" smtClean="0">
                <a:solidFill>
                  <a:schemeClr val="tx2">
                    <a:lumMod val="10000"/>
                  </a:schemeClr>
                </a:solidFill>
                <a:latin typeface="Comic Sans MS" pitchFamily="66" charset="0"/>
                <a:cs typeface="+mn-cs"/>
              </a:rPr>
              <a:t>FEB, </a:t>
            </a:r>
            <a:r>
              <a:rPr lang="pt-BR" sz="1400" dirty="0">
                <a:solidFill>
                  <a:schemeClr val="tx2">
                    <a:lumMod val="10000"/>
                  </a:schemeClr>
                </a:solidFill>
                <a:latin typeface="Comic Sans MS" pitchFamily="66" charset="0"/>
                <a:cs typeface="+mn-cs"/>
              </a:rPr>
              <a:t>2007. </a:t>
            </a:r>
          </a:p>
        </p:txBody>
      </p:sp>
      <p:grpSp>
        <p:nvGrpSpPr>
          <p:cNvPr id="2" name="Grupo 12"/>
          <p:cNvGrpSpPr>
            <a:grpSpLocks/>
          </p:cNvGrpSpPr>
          <p:nvPr/>
        </p:nvGrpSpPr>
        <p:grpSpPr bwMode="auto">
          <a:xfrm>
            <a:off x="196007" y="923008"/>
            <a:ext cx="8413006" cy="2394478"/>
            <a:chOff x="145573" y="964180"/>
            <a:chExt cx="8413065" cy="2393140"/>
          </a:xfrm>
        </p:grpSpPr>
        <p:grpSp>
          <p:nvGrpSpPr>
            <p:cNvPr id="33801" name="Grupo 10"/>
            <p:cNvGrpSpPr>
              <a:grpSpLocks/>
            </p:cNvGrpSpPr>
            <p:nvPr/>
          </p:nvGrpSpPr>
          <p:grpSpPr bwMode="auto">
            <a:xfrm>
              <a:off x="145573" y="964180"/>
              <a:ext cx="8413065" cy="2252849"/>
              <a:chOff x="2697" y="1280717"/>
              <a:chExt cx="8413065" cy="2252849"/>
            </a:xfrm>
          </p:grpSpPr>
          <p:sp>
            <p:nvSpPr>
              <p:cNvPr id="5" name="Rectangle 2"/>
              <p:cNvSpPr txBox="1">
                <a:spLocks noChangeArrowheads="1"/>
              </p:cNvSpPr>
              <p:nvPr/>
            </p:nvSpPr>
            <p:spPr bwMode="auto">
              <a:xfrm>
                <a:off x="2697" y="1280717"/>
                <a:ext cx="5143536" cy="2107366"/>
              </a:xfrm>
              <a:prstGeom prst="roundRect">
                <a:avLst/>
              </a:prstGeom>
              <a:solidFill>
                <a:schemeClr val="accent5">
                  <a:lumMod val="20000"/>
                  <a:lumOff val="8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0000" bIns="90000" anchor="ctr"/>
              <a:lstStyle/>
              <a:p>
                <a:pPr algn="just" eaLnBrk="1" fontAlgn="auto" hangingPunct="1">
                  <a:lnSpc>
                    <a:spcPct val="140000"/>
                  </a:lnSpc>
                  <a:spcAft>
                    <a:spcPts val="0"/>
                  </a:spcAft>
                  <a:defRPr/>
                </a:pPr>
                <a:r>
                  <a:rPr lang="pt-BR" sz="3000" b="1" dirty="0">
                    <a:solidFill>
                      <a:srgbClr val="003300"/>
                    </a:solidFill>
                    <a:effectLst>
                      <a:outerShdw blurRad="38100" dist="38100" dir="2700000" algn="tl">
                        <a:srgbClr val="C0C0C0"/>
                      </a:outerShdw>
                    </a:effectLst>
                    <a:latin typeface="Comic Sans MS" pitchFamily="66" charset="0"/>
                    <a:ea typeface="+mj-ea"/>
                    <a:cs typeface="+mj-cs"/>
                  </a:rPr>
                  <a:t>O </a:t>
                </a:r>
                <a:r>
                  <a:rPr lang="pt-BR" sz="3000" b="1" dirty="0" smtClean="0">
                    <a:solidFill>
                      <a:srgbClr val="003300"/>
                    </a:solidFill>
                    <a:effectLst>
                      <a:outerShdw blurRad="38100" dist="38100" dir="2700000" algn="tl">
                        <a:srgbClr val="C0C0C0"/>
                      </a:outerShdw>
                    </a:effectLst>
                    <a:latin typeface="Comic Sans MS" pitchFamily="66" charset="0"/>
                    <a:ea typeface="+mj-ea"/>
                    <a:cs typeface="+mj-cs"/>
                  </a:rPr>
                  <a:t>seu aspecto </a:t>
                </a:r>
                <a:r>
                  <a:rPr lang="pt-BR" sz="3000" b="1" dirty="0">
                    <a:solidFill>
                      <a:srgbClr val="003300"/>
                    </a:solidFill>
                    <a:effectLst>
                      <a:outerShdw blurRad="38100" dist="38100" dir="2700000" algn="tl">
                        <a:srgbClr val="C0C0C0"/>
                      </a:outerShdw>
                    </a:effectLst>
                    <a:latin typeface="Comic Sans MS" pitchFamily="66" charset="0"/>
                    <a:ea typeface="+mj-ea"/>
                    <a:cs typeface="+mj-cs"/>
                  </a:rPr>
                  <a:t>filosófico </a:t>
                </a:r>
                <a:r>
                  <a:rPr lang="pt-BR" sz="3000" b="1" dirty="0" smtClean="0">
                    <a:solidFill>
                      <a:srgbClr val="003300"/>
                    </a:solidFill>
                    <a:effectLst>
                      <a:outerShdw blurRad="38100" dist="38100" dir="2700000" algn="tl">
                        <a:srgbClr val="C0C0C0"/>
                      </a:outerShdw>
                    </a:effectLst>
                    <a:latin typeface="Comic Sans MS" pitchFamily="66" charset="0"/>
                    <a:ea typeface="+mj-ea"/>
                    <a:cs typeface="+mj-cs"/>
                  </a:rPr>
                  <a:t>encontra-se abordado </a:t>
                </a:r>
                <a:r>
                  <a:rPr lang="pt-BR" sz="3000" b="1" dirty="0">
                    <a:solidFill>
                      <a:srgbClr val="003300"/>
                    </a:solidFill>
                    <a:effectLst>
                      <a:outerShdw blurRad="38100" dist="38100" dir="2700000" algn="tl">
                        <a:srgbClr val="C0C0C0"/>
                      </a:outerShdw>
                    </a:effectLst>
                    <a:latin typeface="Comic Sans MS" pitchFamily="66" charset="0"/>
                    <a:ea typeface="+mj-ea"/>
                    <a:cs typeface="+mj-cs"/>
                  </a:rPr>
                  <a:t>em O Livro dos Espíritos.</a:t>
                </a:r>
              </a:p>
            </p:txBody>
          </p:sp>
          <p:grpSp>
            <p:nvGrpSpPr>
              <p:cNvPr id="33806" name="Group 3"/>
              <p:cNvGrpSpPr>
                <a:grpSpLocks/>
              </p:cNvGrpSpPr>
              <p:nvPr/>
            </p:nvGrpSpPr>
            <p:grpSpPr bwMode="auto">
              <a:xfrm>
                <a:off x="6415498" y="1390450"/>
                <a:ext cx="2000264" cy="2143116"/>
                <a:chOff x="2151" y="-536"/>
                <a:chExt cx="1296" cy="1588"/>
              </a:xfrm>
            </p:grpSpPr>
            <p:sp>
              <p:nvSpPr>
                <p:cNvPr id="33808" name="Rectangle 4"/>
                <p:cNvSpPr>
                  <a:spLocks noChangeArrowheads="1"/>
                </p:cNvSpPr>
                <p:nvPr/>
              </p:nvSpPr>
              <p:spPr bwMode="auto">
                <a:xfrm>
                  <a:off x="2151" y="-536"/>
                  <a:ext cx="1296" cy="1588"/>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a:p>
              </p:txBody>
            </p:sp>
            <p:pic>
              <p:nvPicPr>
                <p:cNvPr id="33809" name="Picture 5" descr="15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 y="-387"/>
                  <a:ext cx="938"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9" name="Seta para a direita 8"/>
              <p:cNvSpPr/>
              <p:nvPr/>
            </p:nvSpPr>
            <p:spPr>
              <a:xfrm>
                <a:off x="5280799" y="2069320"/>
                <a:ext cx="1000132" cy="78537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FF00"/>
                  </a:solidFill>
                </a:endParaRPr>
              </a:p>
            </p:txBody>
          </p:sp>
        </p:grpSp>
        <p:sp>
          <p:nvSpPr>
            <p:cNvPr id="12" name="Text Box 35"/>
            <p:cNvSpPr txBox="1">
              <a:spLocks noChangeArrowheads="1"/>
            </p:cNvSpPr>
            <p:nvPr/>
          </p:nvSpPr>
          <p:spPr bwMode="auto">
            <a:xfrm>
              <a:off x="6950457" y="3049715"/>
              <a:ext cx="1310986" cy="307605"/>
            </a:xfrm>
            <a:prstGeom prst="rect">
              <a:avLst/>
            </a:prstGeom>
            <a:solidFill>
              <a:schemeClr val="bg2">
                <a:lumMod val="90000"/>
              </a:schemeClr>
            </a:solidFill>
            <a:ln w="9525">
              <a:noFill/>
              <a:miter lim="800000"/>
              <a:headEnd/>
              <a:tailEnd/>
            </a:ln>
            <a:effectLst>
              <a:outerShdw blurRad="44450" dist="27940" dir="5400000" algn="ctr">
                <a:srgbClr val="000000">
                  <a:alpha val="32000"/>
                </a:srgbClr>
              </a:outerShdw>
            </a:effectLst>
          </p:spPr>
          <p:txBody>
            <a:bodyPr wrap="square">
              <a:spAutoFit/>
            </a:bodyPr>
            <a:lstStyle/>
            <a:p>
              <a:pPr algn="ctr" eaLnBrk="1" fontAlgn="auto" hangingPunct="1">
                <a:spcBef>
                  <a:spcPct val="50000"/>
                </a:spcBef>
                <a:spcAft>
                  <a:spcPts val="0"/>
                </a:spcAft>
                <a:defRPr/>
              </a:pPr>
              <a:r>
                <a:rPr lang="pt-BR" sz="1400" dirty="0" smtClean="0">
                  <a:solidFill>
                    <a:schemeClr val="tx2">
                      <a:lumMod val="50000"/>
                    </a:schemeClr>
                  </a:solidFill>
                  <a:effectLst>
                    <a:outerShdw blurRad="38100" dist="38100" dir="2700000" algn="tl">
                      <a:srgbClr val="000000"/>
                    </a:outerShdw>
                  </a:effectLst>
                  <a:latin typeface="Comic Sans MS" pitchFamily="66" charset="0"/>
                  <a:cs typeface="+mn-cs"/>
                </a:rPr>
                <a:t>abril </a:t>
              </a:r>
              <a:r>
                <a:rPr lang="pt-BR" sz="1400" dirty="0">
                  <a:solidFill>
                    <a:schemeClr val="tx2">
                      <a:lumMod val="50000"/>
                    </a:schemeClr>
                  </a:solidFill>
                  <a:effectLst>
                    <a:outerShdw blurRad="38100" dist="38100" dir="2700000" algn="tl">
                      <a:srgbClr val="000000"/>
                    </a:outerShdw>
                  </a:effectLst>
                  <a:latin typeface="Comic Sans MS" pitchFamily="66" charset="0"/>
                  <a:cs typeface="+mn-cs"/>
                </a:rPr>
                <a:t>de </a:t>
              </a:r>
              <a:r>
                <a:rPr lang="pt-BR" sz="1400" dirty="0" smtClean="0">
                  <a:solidFill>
                    <a:schemeClr val="tx2">
                      <a:lumMod val="50000"/>
                    </a:schemeClr>
                  </a:solidFill>
                  <a:effectLst>
                    <a:outerShdw blurRad="38100" dist="38100" dir="2700000" algn="tl">
                      <a:srgbClr val="000000"/>
                    </a:outerShdw>
                  </a:effectLst>
                  <a:latin typeface="Comic Sans MS" pitchFamily="66" charset="0"/>
                  <a:cs typeface="+mn-cs"/>
                </a:rPr>
                <a:t>1857</a:t>
              </a:r>
              <a:endParaRPr lang="pt-BR" sz="1400" dirty="0">
                <a:solidFill>
                  <a:schemeClr val="tx2">
                    <a:lumMod val="50000"/>
                  </a:schemeClr>
                </a:solidFill>
                <a:effectLst>
                  <a:outerShdw blurRad="38100" dist="38100" dir="2700000" algn="tl">
                    <a:srgbClr val="000000"/>
                  </a:outerShdw>
                </a:effectLst>
                <a:latin typeface="Comic Sans MS" pitchFamily="66" charset="0"/>
                <a:cs typeface="+mn-cs"/>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928670"/>
            <a:ext cx="8786874" cy="4357718"/>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40000"/>
              </a:lnSpc>
              <a:spcAft>
                <a:spcPts val="0"/>
              </a:spcAft>
              <a:defRPr/>
            </a:pPr>
            <a:r>
              <a:rPr lang="pt-BR" sz="3300" b="1" dirty="0" smtClean="0">
                <a:solidFill>
                  <a:srgbClr val="003300"/>
                </a:solidFill>
                <a:effectLst>
                  <a:outerShdw blurRad="38100" dist="38100" dir="2700000" algn="tl">
                    <a:srgbClr val="C0C0C0"/>
                  </a:outerShdw>
                </a:effectLst>
                <a:latin typeface="Comic Sans MS" pitchFamily="66" charset="0"/>
              </a:rPr>
              <a:t>Quando o Homem pergunta, interroga, cogita, quer saber o “como” e o “porquê” das coisas, dos fatos, dos acontecimentos, nasce a FILOSOFIA que mostra o que são as coisas e porque são as coisas.</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200" b="1" dirty="0">
                <a:solidFill>
                  <a:srgbClr val="660033"/>
                </a:solidFill>
                <a:effectLst>
                  <a:outerShdw blurRad="38100" dist="38100" dir="2700000" algn="tl">
                    <a:srgbClr val="C0C0C0"/>
                  </a:outerShdw>
                </a:effectLst>
                <a:latin typeface="Comic Sans MS" pitchFamily="66" charset="0"/>
                <a:cs typeface="+mn-cs"/>
              </a:rPr>
              <a:t>Espiritismo como </a:t>
            </a:r>
            <a:r>
              <a:rPr lang="pt-BR" sz="3200" b="1" dirty="0" smtClean="0">
                <a:solidFill>
                  <a:srgbClr val="660033"/>
                </a:solidFill>
                <a:effectLst>
                  <a:outerShdw blurRad="38100" dist="38100" dir="2700000" algn="tl">
                    <a:srgbClr val="C0C0C0"/>
                  </a:outerShdw>
                </a:effectLst>
                <a:latin typeface="Comic Sans MS" pitchFamily="66" charset="0"/>
                <a:cs typeface="+mn-cs"/>
              </a:rPr>
              <a:t>Filosofia</a:t>
            </a:r>
            <a:r>
              <a:rPr lang="pt-BR" sz="3200" b="1" dirty="0">
                <a:solidFill>
                  <a:srgbClr val="660033"/>
                </a:solidFill>
                <a:effectLst>
                  <a:outerShdw blurRad="38100" dist="38100" dir="2700000" algn="tl">
                    <a:srgbClr val="C0C0C0"/>
                  </a:outerShdw>
                </a:effectLst>
                <a:latin typeface="Comic Sans MS" pitchFamily="66" charset="0"/>
              </a:rPr>
              <a:t> </a:t>
            </a:r>
            <a:r>
              <a:rPr lang="pt-BR" sz="3200" b="1" dirty="0" smtClean="0">
                <a:solidFill>
                  <a:srgbClr val="660033"/>
                </a:solidFill>
                <a:effectLst>
                  <a:outerShdw blurRad="38100" dist="38100" dir="2700000" algn="tl">
                    <a:srgbClr val="C0C0C0"/>
                  </a:outerShdw>
                </a:effectLst>
                <a:latin typeface="Comic Sans MS" pitchFamily="66" charset="0"/>
              </a:rPr>
              <a:t>(cont</a:t>
            </a:r>
            <a:r>
              <a:rPr lang="pt-BR" sz="3200" b="1" dirty="0">
                <a:solidFill>
                  <a:srgbClr val="660033"/>
                </a:solidFill>
                <a:effectLst>
                  <a:outerShdw blurRad="38100" dist="38100" dir="2700000" algn="tl">
                    <a:srgbClr val="C0C0C0"/>
                  </a:outerShdw>
                </a:effectLst>
                <a:latin typeface="Comic Sans MS" pitchFamily="66" charset="0"/>
              </a:rPr>
              <a:t>.)</a:t>
            </a:r>
            <a:endParaRPr lang="pt-BR" sz="3200" b="1" dirty="0">
              <a:solidFill>
                <a:srgbClr val="660033"/>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857250"/>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5" name="Retângulo de cantos arredondados 4"/>
          <p:cNvSpPr/>
          <p:nvPr/>
        </p:nvSpPr>
        <p:spPr bwMode="auto">
          <a:xfrm>
            <a:off x="178563" y="6309320"/>
            <a:ext cx="8640762" cy="3091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DEOLINDO, A. </a:t>
            </a:r>
            <a:r>
              <a:rPr lang="pt-BR" sz="1400" i="1" dirty="0">
                <a:solidFill>
                  <a:schemeClr val="tx2">
                    <a:lumMod val="10000"/>
                  </a:schemeClr>
                </a:solidFill>
                <a:latin typeface="Comic Sans MS" pitchFamily="66" charset="0"/>
                <a:cs typeface="+mn-cs"/>
              </a:rPr>
              <a:t>Doutrina Espírita</a:t>
            </a:r>
            <a:r>
              <a:rPr lang="pt-BR" sz="1400" dirty="0">
                <a:solidFill>
                  <a:schemeClr val="tx2">
                    <a:lumMod val="10000"/>
                  </a:schemeClr>
                </a:solidFill>
                <a:latin typeface="Comic Sans MS" pitchFamily="66" charset="0"/>
                <a:cs typeface="+mn-cs"/>
              </a:rPr>
              <a:t>. 2. ed. Salvador: CIRCULUS, 2002. Filosofia </a:t>
            </a:r>
            <a:r>
              <a:rPr lang="pt-BR" sz="1400" dirty="0" smtClean="0">
                <a:solidFill>
                  <a:schemeClr val="tx2">
                    <a:lumMod val="10000"/>
                  </a:schemeClr>
                </a:solidFill>
                <a:latin typeface="Comic Sans MS" pitchFamily="66" charset="0"/>
                <a:cs typeface="+mn-cs"/>
              </a:rPr>
              <a:t>Geral.</a:t>
            </a:r>
            <a:endParaRPr lang="pt-BR" sz="1400" dirty="0">
              <a:solidFill>
                <a:schemeClr val="tx2">
                  <a:lumMod val="10000"/>
                </a:schemeClr>
              </a:solidFill>
              <a:latin typeface="Comic Sans MS" pitchFamily="66" charset="0"/>
              <a:cs typeface="+mn-cs"/>
            </a:endParaRPr>
          </a:p>
        </p:txBody>
      </p:sp>
      <p:sp>
        <p:nvSpPr>
          <p:cNvPr id="6" name="Retângulo de cantos arredondados 5"/>
          <p:cNvSpPr/>
          <p:nvPr/>
        </p:nvSpPr>
        <p:spPr bwMode="auto">
          <a:xfrm>
            <a:off x="199954" y="5805264"/>
            <a:ext cx="8640762" cy="37544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ROCHA, C. </a:t>
            </a:r>
            <a:r>
              <a:rPr lang="pt-BR" sz="1400" i="1" dirty="0">
                <a:solidFill>
                  <a:schemeClr val="tx2">
                    <a:lumMod val="10000"/>
                  </a:schemeClr>
                </a:solidFill>
                <a:latin typeface="Comic Sans MS" pitchFamily="66" charset="0"/>
                <a:cs typeface="+mn-cs"/>
              </a:rPr>
              <a:t>Estudo sistematizado da doutrina espírita: programa fundamental</a:t>
            </a:r>
            <a:r>
              <a:rPr lang="pt-BR" sz="1400" dirty="0">
                <a:solidFill>
                  <a:schemeClr val="tx2">
                    <a:lumMod val="10000"/>
                  </a:schemeClr>
                </a:solidFill>
                <a:latin typeface="Comic Sans MS" pitchFamily="66" charset="0"/>
                <a:cs typeface="+mn-cs"/>
              </a:rPr>
              <a:t> v. 1. </a:t>
            </a:r>
            <a:r>
              <a:rPr lang="pt-BR" sz="1400" dirty="0" smtClean="0">
                <a:solidFill>
                  <a:schemeClr val="tx2">
                    <a:lumMod val="10000"/>
                  </a:schemeClr>
                </a:solidFill>
                <a:latin typeface="Comic Sans MS" pitchFamily="66" charset="0"/>
                <a:cs typeface="+mn-cs"/>
              </a:rPr>
              <a:t>FEB, </a:t>
            </a:r>
            <a:r>
              <a:rPr lang="pt-BR" sz="1400" dirty="0">
                <a:solidFill>
                  <a:schemeClr val="tx2">
                    <a:lumMod val="10000"/>
                  </a:schemeClr>
                </a:solidFill>
                <a:latin typeface="Comic Sans MS" pitchFamily="66" charset="0"/>
                <a:cs typeface="+mn-cs"/>
              </a:rPr>
              <a:t>2007.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928670"/>
            <a:ext cx="8786874" cy="4588562"/>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40000"/>
              </a:lnSpc>
              <a:spcAft>
                <a:spcPts val="0"/>
              </a:spcAft>
              <a:defRPr/>
            </a:pPr>
            <a:r>
              <a:rPr lang="pt-BR" sz="3400" b="1" dirty="0" smtClean="0">
                <a:effectLst>
                  <a:outerShdw blurRad="38100" dist="38100" dir="2700000" algn="tl">
                    <a:srgbClr val="C0C0C0"/>
                  </a:outerShdw>
                </a:effectLst>
                <a:latin typeface="Comic Sans MS" pitchFamily="66" charset="0"/>
              </a:rPr>
              <a:t> </a:t>
            </a:r>
            <a:r>
              <a:rPr lang="pt-BR" sz="2800" b="1" dirty="0" smtClean="0">
                <a:effectLst>
                  <a:outerShdw blurRad="38100" dist="38100" dir="2700000" algn="tl">
                    <a:srgbClr val="C0C0C0"/>
                  </a:outerShdw>
                </a:effectLst>
                <a:latin typeface="Comic Sans MS" pitchFamily="66" charset="0"/>
              </a:rPr>
              <a:t>O nome filosofia vem do grego e significa “amor à sabedoria”. A Filosofia, segundo o novo Dicionário Aurélio, “é um estudo que se caracteriza pela intenção de ampliar incessantemente a compreensão da realidade (...)”.</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rgbClr val="660033"/>
                </a:solidFill>
                <a:effectLst>
                  <a:outerShdw blurRad="38100" dist="38100" dir="2700000" algn="tl">
                    <a:srgbClr val="C0C0C0"/>
                  </a:outerShdw>
                </a:effectLst>
                <a:latin typeface="Comic Sans MS" pitchFamily="66" charset="0"/>
                <a:cs typeface="+mn-cs"/>
              </a:rPr>
              <a:t>Espiritismo como </a:t>
            </a:r>
            <a:r>
              <a:rPr lang="pt-BR" sz="3600" b="1" dirty="0" smtClean="0">
                <a:solidFill>
                  <a:srgbClr val="660033"/>
                </a:solidFill>
                <a:effectLst>
                  <a:outerShdw blurRad="38100" dist="38100" dir="2700000" algn="tl">
                    <a:srgbClr val="C0C0C0"/>
                  </a:outerShdw>
                </a:effectLst>
                <a:latin typeface="Comic Sans MS" pitchFamily="66" charset="0"/>
                <a:cs typeface="+mn-cs"/>
              </a:rPr>
              <a:t>Filosofia (cont.)</a:t>
            </a:r>
            <a:endParaRPr lang="pt-BR" sz="3600" b="1" dirty="0">
              <a:solidFill>
                <a:srgbClr val="660033"/>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
        <p:nvSpPr>
          <p:cNvPr id="5" name="Retângulo de cantos arredondados 4"/>
          <p:cNvSpPr/>
          <p:nvPr/>
        </p:nvSpPr>
        <p:spPr bwMode="auto">
          <a:xfrm>
            <a:off x="300892" y="6165304"/>
            <a:ext cx="8640763" cy="38000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latin typeface="Comic Sans MS" pitchFamily="66" charset="0"/>
                <a:cs typeface="+mn-cs"/>
              </a:rPr>
              <a:t>ROCHA, C. </a:t>
            </a:r>
            <a:r>
              <a:rPr lang="pt-BR" sz="1400" i="1" dirty="0">
                <a:solidFill>
                  <a:schemeClr val="tx2">
                    <a:lumMod val="10000"/>
                  </a:schemeClr>
                </a:solidFill>
                <a:latin typeface="Comic Sans MS" pitchFamily="66" charset="0"/>
                <a:cs typeface="+mn-cs"/>
              </a:rPr>
              <a:t>Estudo sistematizado da doutrina espírita: programa fundamental</a:t>
            </a:r>
            <a:r>
              <a:rPr lang="pt-BR" sz="1400" dirty="0">
                <a:solidFill>
                  <a:schemeClr val="tx2">
                    <a:lumMod val="10000"/>
                  </a:schemeClr>
                </a:solidFill>
                <a:latin typeface="Comic Sans MS" pitchFamily="66" charset="0"/>
                <a:cs typeface="+mn-cs"/>
              </a:rPr>
              <a:t> v. 1. </a:t>
            </a:r>
            <a:r>
              <a:rPr lang="pt-BR" sz="1400" dirty="0" smtClean="0">
                <a:solidFill>
                  <a:schemeClr val="tx2">
                    <a:lumMod val="10000"/>
                  </a:schemeClr>
                </a:solidFill>
                <a:latin typeface="Comic Sans MS" pitchFamily="66" charset="0"/>
                <a:cs typeface="+mn-cs"/>
              </a:rPr>
              <a:t>FEB, </a:t>
            </a:r>
            <a:r>
              <a:rPr lang="pt-BR" sz="1400" dirty="0">
                <a:solidFill>
                  <a:schemeClr val="tx2">
                    <a:lumMod val="10000"/>
                  </a:schemeClr>
                </a:solidFill>
                <a:latin typeface="Comic Sans MS" pitchFamily="66" charset="0"/>
                <a:cs typeface="+mn-cs"/>
              </a:rPr>
              <a:t>2007.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42876" y="1357298"/>
            <a:ext cx="8786842" cy="500066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40000"/>
              </a:lnSpc>
              <a:spcBef>
                <a:spcPts val="0"/>
              </a:spcBef>
              <a:spcAft>
                <a:spcPts val="0"/>
              </a:spcAft>
              <a:defRPr/>
            </a:pPr>
            <a:r>
              <a:rPr lang="pt-BR" sz="2800" b="1" dirty="0">
                <a:solidFill>
                  <a:schemeClr val="tx2">
                    <a:lumMod val="50000"/>
                  </a:schemeClr>
                </a:solidFill>
                <a:effectLst>
                  <a:outerShdw blurRad="38100" dist="38100" dir="2700000" algn="tl">
                    <a:srgbClr val="000000">
                      <a:alpha val="43137"/>
                    </a:srgbClr>
                  </a:outerShdw>
                </a:effectLst>
                <a:latin typeface="Comic Sans MS" pitchFamily="66" charset="0"/>
              </a:rPr>
              <a:t>O caráter filosófico do Espiritismo deriva do estudo que ele faz do Homem, sobretudo do Espírito, de seus problemas, de sua origem e de sua destinação. Que somos? Donde viemos? Para onde vamos? Essas são perguntas clássicas que a filosofia tradicional sempre formulou e a filosofia espírita responde com notável clareza.</a:t>
            </a:r>
          </a:p>
        </p:txBody>
      </p:sp>
      <p:sp>
        <p:nvSpPr>
          <p:cNvPr id="7" name="Retângulo de cantos arredondados 6"/>
          <p:cNvSpPr/>
          <p:nvPr/>
        </p:nvSpPr>
        <p:spPr bwMode="auto">
          <a:xfrm>
            <a:off x="500034" y="142876"/>
            <a:ext cx="8143932" cy="100010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ctr" eaLnBrk="1" fontAlgn="auto" hangingPunct="1">
              <a:spcBef>
                <a:spcPts val="0"/>
              </a:spcBef>
              <a:spcAft>
                <a:spcPts val="0"/>
              </a:spcAft>
              <a:defRPr/>
            </a:pPr>
            <a:r>
              <a:rPr lang="pt-BR" sz="3600" b="1" dirty="0">
                <a:solidFill>
                  <a:srgbClr val="660033"/>
                </a:solidFill>
                <a:effectLst>
                  <a:outerShdw blurRad="38100" dist="38100" dir="2700000" algn="tl">
                    <a:srgbClr val="C0C0C0"/>
                  </a:outerShdw>
                </a:effectLst>
                <a:latin typeface="Comic Sans MS" pitchFamily="66" charset="0"/>
              </a:rPr>
              <a:t>Espiritismo como Filosofia (cont.)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961513" y="285728"/>
            <a:ext cx="5220974" cy="2111516"/>
          </a:xfrm>
          <a:prstGeom prst="rect">
            <a:avLst/>
          </a:prstGeom>
          <a:noFill/>
        </p:spPr>
        <p:txBody>
          <a:bodyPr wrap="none">
            <a:prstTxWarp prst="textInflateTop">
              <a:avLst/>
            </a:prstTxWarp>
            <a:spAutoFit/>
          </a:bodyPr>
          <a:lstStyle/>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Espiritismo</a:t>
            </a:r>
          </a:p>
          <a:p>
            <a:pPr algn="ctr" eaLnBrk="1" fontAlgn="auto" hangingPunct="1">
              <a:spcBef>
                <a:spcPts val="0"/>
              </a:spcBef>
              <a:spcAft>
                <a:spcPts val="0"/>
              </a:spcAft>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como Religião</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780928"/>
            <a:ext cx="3995936" cy="24974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871620"/>
            <a:ext cx="8786874" cy="2557379"/>
          </a:xfrm>
          <a:prstGeom prst="roundRect">
            <a:avLst/>
          </a:prstGeom>
          <a:solidFill>
            <a:schemeClr val="accent3">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14000"/>
              </a:lnSpc>
              <a:spcAft>
                <a:spcPts val="0"/>
              </a:spcAft>
              <a:defRPr/>
            </a:pPr>
            <a:r>
              <a:rPr lang="pt-BR" sz="3300" b="1" dirty="0" smtClean="0">
                <a:solidFill>
                  <a:srgbClr val="003300"/>
                </a:solidFill>
                <a:effectLst>
                  <a:outerShdw blurRad="38100" dist="38100" dir="2700000" algn="tl">
                    <a:srgbClr val="C0C0C0"/>
                  </a:outerShdw>
                </a:effectLst>
                <a:latin typeface="Comic Sans MS" pitchFamily="66" charset="0"/>
              </a:rPr>
              <a:t>O aspecto religioso da Doutrina Espírita é desenvolvido por Allan Kardec nas obras básicas: O </a:t>
            </a:r>
            <a:r>
              <a:rPr lang="pt-BR" sz="3300" b="1" u="sng" dirty="0" smtClean="0">
                <a:solidFill>
                  <a:srgbClr val="003300"/>
                </a:solidFill>
                <a:effectLst>
                  <a:outerShdw blurRad="38100" dist="38100" dir="2700000" algn="tl">
                    <a:srgbClr val="C0C0C0"/>
                  </a:outerShdw>
                </a:effectLst>
                <a:latin typeface="Comic Sans MS" pitchFamily="66" charset="0"/>
              </a:rPr>
              <a:t>Evangelho Segundo o Espiritismo</a:t>
            </a:r>
            <a:r>
              <a:rPr lang="pt-BR" sz="3300" b="1" dirty="0" smtClean="0">
                <a:solidFill>
                  <a:srgbClr val="003300"/>
                </a:solidFill>
                <a:effectLst>
                  <a:outerShdw blurRad="38100" dist="38100" dir="2700000" algn="tl">
                    <a:srgbClr val="C0C0C0"/>
                  </a:outerShdw>
                </a:effectLst>
                <a:latin typeface="Comic Sans MS" pitchFamily="66" charset="0"/>
              </a:rPr>
              <a:t> e o </a:t>
            </a:r>
            <a:r>
              <a:rPr lang="pt-BR" sz="3300" b="1" u="sng" dirty="0" smtClean="0">
                <a:solidFill>
                  <a:srgbClr val="003300"/>
                </a:solidFill>
                <a:effectLst>
                  <a:outerShdw blurRad="38100" dist="38100" dir="2700000" algn="tl">
                    <a:srgbClr val="C0C0C0"/>
                  </a:outerShdw>
                </a:effectLst>
                <a:latin typeface="Comic Sans MS" pitchFamily="66" charset="0"/>
              </a:rPr>
              <a:t>Céu e Inferno</a:t>
            </a:r>
            <a:r>
              <a:rPr lang="pt-BR" sz="3300" b="1" dirty="0" smtClean="0">
                <a:solidFill>
                  <a:srgbClr val="003300"/>
                </a:solidFill>
                <a:effectLst>
                  <a:outerShdw blurRad="38100" dist="38100" dir="2700000" algn="tl">
                    <a:srgbClr val="C0C0C0"/>
                  </a:outerShdw>
                </a:effectLst>
                <a:latin typeface="Comic Sans MS" pitchFamily="66" charset="0"/>
              </a:rPr>
              <a:t>.</a:t>
            </a:r>
          </a:p>
        </p:txBody>
      </p:sp>
      <p:sp>
        <p:nvSpPr>
          <p:cNvPr id="36867" name="Rectangle 3"/>
          <p:cNvSpPr>
            <a:spLocks noChangeArrowheads="1"/>
          </p:cNvSpPr>
          <p:nvPr/>
        </p:nvSpPr>
        <p:spPr bwMode="auto">
          <a:xfrm>
            <a:off x="214313" y="0"/>
            <a:ext cx="8394700" cy="1124744"/>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rgbClr val="003300"/>
                </a:solidFill>
                <a:effectLst>
                  <a:outerShdw blurRad="38100" dist="38100" dir="2700000" algn="tl">
                    <a:srgbClr val="C0C0C0"/>
                  </a:outerShdw>
                </a:effectLst>
                <a:latin typeface="Comic Sans MS" pitchFamily="66" charset="0"/>
                <a:cs typeface="+mn-cs"/>
              </a:rPr>
              <a:t>Espiritismo como Religião</a:t>
            </a:r>
          </a:p>
        </p:txBody>
      </p:sp>
      <p:sp>
        <p:nvSpPr>
          <p:cNvPr id="5124" name="Line 4"/>
          <p:cNvSpPr>
            <a:spLocks noChangeShapeType="1"/>
          </p:cNvSpPr>
          <p:nvPr/>
        </p:nvSpPr>
        <p:spPr bwMode="auto">
          <a:xfrm>
            <a:off x="214313" y="714375"/>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grpSp>
        <p:nvGrpSpPr>
          <p:cNvPr id="41991" name="Grupo 12"/>
          <p:cNvGrpSpPr>
            <a:grpSpLocks/>
          </p:cNvGrpSpPr>
          <p:nvPr/>
        </p:nvGrpSpPr>
        <p:grpSpPr bwMode="auto">
          <a:xfrm>
            <a:off x="1858005" y="3606697"/>
            <a:ext cx="2304148" cy="2964069"/>
            <a:chOff x="669503" y="3643314"/>
            <a:chExt cx="2303462" cy="2962871"/>
          </a:xfrm>
        </p:grpSpPr>
        <p:grpSp>
          <p:nvGrpSpPr>
            <p:cNvPr id="41997" name="Group 27"/>
            <p:cNvGrpSpPr>
              <a:grpSpLocks/>
            </p:cNvGrpSpPr>
            <p:nvPr/>
          </p:nvGrpSpPr>
          <p:grpSpPr bwMode="auto">
            <a:xfrm>
              <a:off x="669503" y="3643314"/>
              <a:ext cx="2303462" cy="2654300"/>
              <a:chOff x="357" y="2583"/>
              <a:chExt cx="1296" cy="1536"/>
            </a:xfrm>
          </p:grpSpPr>
          <p:sp>
            <p:nvSpPr>
              <p:cNvPr id="41999" name="Rectangle 28"/>
              <p:cNvSpPr>
                <a:spLocks noChangeArrowheads="1"/>
              </p:cNvSpPr>
              <p:nvPr/>
            </p:nvSpPr>
            <p:spPr bwMode="auto">
              <a:xfrm>
                <a:off x="357" y="2583"/>
                <a:ext cx="1296" cy="1536"/>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a:p>
            </p:txBody>
          </p:sp>
          <p:pic>
            <p:nvPicPr>
              <p:cNvPr id="42000" name="Picture 29" descr="15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2713"/>
                <a:ext cx="938"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1" name="Text Box 35"/>
            <p:cNvSpPr txBox="1">
              <a:spLocks noChangeArrowheads="1"/>
            </p:cNvSpPr>
            <p:nvPr/>
          </p:nvSpPr>
          <p:spPr bwMode="auto">
            <a:xfrm>
              <a:off x="1131763" y="6298532"/>
              <a:ext cx="1378941" cy="307653"/>
            </a:xfrm>
            <a:prstGeom prst="rect">
              <a:avLst/>
            </a:prstGeom>
            <a:solidFill>
              <a:schemeClr val="accent3">
                <a:lumMod val="20000"/>
                <a:lumOff val="80000"/>
              </a:schemeClr>
            </a:solidFill>
            <a:ln w="9525">
              <a:noFill/>
              <a:miter lim="800000"/>
              <a:headEnd/>
              <a:tailEnd/>
            </a:ln>
            <a:effectLst>
              <a:outerShdw blurRad="44450" dist="27940" dir="5400000" algn="ctr">
                <a:srgbClr val="000000">
                  <a:alpha val="32000"/>
                </a:srgbClr>
              </a:outerShdw>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pt-BR" sz="1400" dirty="0" smtClean="0">
                  <a:solidFill>
                    <a:srgbClr val="10253F"/>
                  </a:solidFill>
                  <a:latin typeface="Comic Sans MS" panose="030F0702030302020204" pitchFamily="66" charset="0"/>
                </a:rPr>
                <a:t>abril de 1864</a:t>
              </a:r>
            </a:p>
          </p:txBody>
        </p:sp>
      </p:grpSp>
      <p:grpSp>
        <p:nvGrpSpPr>
          <p:cNvPr id="41992" name="Grupo 13"/>
          <p:cNvGrpSpPr>
            <a:grpSpLocks/>
          </p:cNvGrpSpPr>
          <p:nvPr/>
        </p:nvGrpSpPr>
        <p:grpSpPr bwMode="auto">
          <a:xfrm>
            <a:off x="5868144" y="3606697"/>
            <a:ext cx="2332615" cy="2774631"/>
            <a:chOff x="6183074" y="3700340"/>
            <a:chExt cx="2303463" cy="2957725"/>
          </a:xfrm>
        </p:grpSpPr>
        <p:grpSp>
          <p:nvGrpSpPr>
            <p:cNvPr id="41993" name="Group 12"/>
            <p:cNvGrpSpPr>
              <a:grpSpLocks/>
            </p:cNvGrpSpPr>
            <p:nvPr/>
          </p:nvGrpSpPr>
          <p:grpSpPr bwMode="auto">
            <a:xfrm>
              <a:off x="6183074" y="3700340"/>
              <a:ext cx="2303463" cy="2654300"/>
              <a:chOff x="3952" y="2664"/>
              <a:chExt cx="1296" cy="1536"/>
            </a:xfrm>
          </p:grpSpPr>
          <p:sp>
            <p:nvSpPr>
              <p:cNvPr id="41995" name="Rectangle 13"/>
              <p:cNvSpPr>
                <a:spLocks noChangeArrowheads="1"/>
              </p:cNvSpPr>
              <p:nvPr/>
            </p:nvSpPr>
            <p:spPr bwMode="auto">
              <a:xfrm>
                <a:off x="3952" y="2664"/>
                <a:ext cx="1296" cy="1536"/>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a:p>
            </p:txBody>
          </p:sp>
          <p:pic>
            <p:nvPicPr>
              <p:cNvPr id="41996" name="Picture 14" descr="15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2761"/>
                <a:ext cx="945"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2" name="Text Box 35"/>
            <p:cNvSpPr txBox="1">
              <a:spLocks noChangeArrowheads="1"/>
            </p:cNvSpPr>
            <p:nvPr/>
          </p:nvSpPr>
          <p:spPr bwMode="auto">
            <a:xfrm>
              <a:off x="6549540" y="6350397"/>
              <a:ext cx="1625959" cy="307668"/>
            </a:xfrm>
            <a:prstGeom prst="rect">
              <a:avLst/>
            </a:prstGeom>
            <a:solidFill>
              <a:schemeClr val="accent3">
                <a:lumMod val="20000"/>
                <a:lumOff val="80000"/>
              </a:schemeClr>
            </a:solidFill>
            <a:ln w="9525">
              <a:noFill/>
              <a:miter lim="800000"/>
              <a:headEnd/>
              <a:tailEnd/>
            </a:ln>
            <a:effectLst>
              <a:outerShdw blurRad="44450" dist="27940" dir="5400000" algn="ctr">
                <a:srgbClr val="000000">
                  <a:alpha val="32000"/>
                </a:srgbClr>
              </a:outerShdw>
            </a:effectLst>
          </p:spPr>
          <p:txBody>
            <a:bodyPr wrap="square">
              <a:spAutoFit/>
            </a:bodyPr>
            <a:lstStyle/>
            <a:p>
              <a:pPr algn="ctr" eaLnBrk="1" fontAlgn="auto" hangingPunct="1">
                <a:spcBef>
                  <a:spcPct val="50000"/>
                </a:spcBef>
                <a:spcAft>
                  <a:spcPts val="0"/>
                </a:spcAft>
                <a:defRPr/>
              </a:pPr>
              <a:r>
                <a:rPr lang="pt-BR" sz="1400" dirty="0" smtClean="0">
                  <a:solidFill>
                    <a:schemeClr val="tx2">
                      <a:lumMod val="50000"/>
                    </a:schemeClr>
                  </a:solidFill>
                  <a:latin typeface="Comic Sans MS" pitchFamily="66" charset="0"/>
                  <a:cs typeface="+mn-cs"/>
                </a:rPr>
                <a:t>agosto </a:t>
              </a:r>
              <a:r>
                <a:rPr lang="pt-BR" sz="1400" dirty="0">
                  <a:solidFill>
                    <a:schemeClr val="tx2">
                      <a:lumMod val="50000"/>
                    </a:schemeClr>
                  </a:solidFill>
                  <a:latin typeface="Comic Sans MS" pitchFamily="66" charset="0"/>
                  <a:cs typeface="+mn-cs"/>
                </a:rPr>
                <a:t>de </a:t>
              </a:r>
              <a:r>
                <a:rPr lang="pt-BR" sz="1400" dirty="0" smtClean="0">
                  <a:solidFill>
                    <a:schemeClr val="tx2">
                      <a:lumMod val="50000"/>
                    </a:schemeClr>
                  </a:solidFill>
                  <a:latin typeface="Comic Sans MS" pitchFamily="66" charset="0"/>
                  <a:cs typeface="+mn-cs"/>
                </a:rPr>
                <a:t>1865</a:t>
              </a:r>
              <a:endParaRPr lang="pt-BR" sz="1400" dirty="0">
                <a:solidFill>
                  <a:schemeClr val="tx2">
                    <a:lumMod val="50000"/>
                  </a:schemeClr>
                </a:solidFill>
                <a:latin typeface="Comic Sans MS" pitchFamily="66" charset="0"/>
                <a:cs typeface="+mn-cs"/>
              </a:endParaRPr>
            </a:p>
          </p:txBody>
        </p:sp>
      </p:grpSp>
      <p:sp>
        <p:nvSpPr>
          <p:cNvPr id="15" name="Seta para a direita 14"/>
          <p:cNvSpPr/>
          <p:nvPr/>
        </p:nvSpPr>
        <p:spPr bwMode="auto">
          <a:xfrm>
            <a:off x="4700638" y="4540612"/>
            <a:ext cx="1000125" cy="7858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FF00"/>
              </a:solidFill>
            </a:endParaRPr>
          </a:p>
        </p:txBody>
      </p:sp>
      <p:sp>
        <p:nvSpPr>
          <p:cNvPr id="16" name="Seta para a direita 15"/>
          <p:cNvSpPr/>
          <p:nvPr/>
        </p:nvSpPr>
        <p:spPr bwMode="auto">
          <a:xfrm>
            <a:off x="525415" y="4458784"/>
            <a:ext cx="1000125" cy="7858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8" name="Grupo 8"/>
          <p:cNvGrpSpPr>
            <a:grpSpLocks/>
          </p:cNvGrpSpPr>
          <p:nvPr/>
        </p:nvGrpSpPr>
        <p:grpSpPr bwMode="auto">
          <a:xfrm>
            <a:off x="179512" y="338268"/>
            <a:ext cx="8715375" cy="6115071"/>
            <a:chOff x="71391" y="4140722"/>
            <a:chExt cx="8715436" cy="1980454"/>
          </a:xfrm>
        </p:grpSpPr>
        <p:sp>
          <p:nvSpPr>
            <p:cNvPr id="12" name="Rectangle 2"/>
            <p:cNvSpPr txBox="1">
              <a:spLocks noChangeArrowheads="1"/>
            </p:cNvSpPr>
            <p:nvPr/>
          </p:nvSpPr>
          <p:spPr bwMode="auto">
            <a:xfrm>
              <a:off x="71391" y="4425396"/>
              <a:ext cx="8715436" cy="1695780"/>
            </a:xfrm>
            <a:prstGeom prst="roundRect">
              <a:avLst/>
            </a:prstGeom>
            <a:solidFill>
              <a:schemeClr val="accent1">
                <a:lumMod val="20000"/>
                <a:lumOff val="8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0000" bIns="90000"/>
            <a:lstStyle/>
            <a:p>
              <a:pPr algn="ctr" eaLnBrk="1" fontAlgn="auto" hangingPunct="1">
                <a:spcAft>
                  <a:spcPts val="0"/>
                </a:spcAft>
                <a:defRPr/>
              </a:pPr>
              <a:r>
                <a:rPr lang="pt-BR" sz="4000" dirty="0">
                  <a:solidFill>
                    <a:schemeClr val="tx1">
                      <a:lumMod val="95000"/>
                      <a:lumOff val="5000"/>
                    </a:schemeClr>
                  </a:solidFill>
                  <a:effectLst>
                    <a:outerShdw blurRad="38100" dist="38100" dir="2700000" algn="tl">
                      <a:srgbClr val="C0C0C0"/>
                    </a:outerShdw>
                  </a:effectLst>
                  <a:latin typeface="Comic Sans MS" pitchFamily="66" charset="0"/>
                  <a:ea typeface="+mj-ea"/>
                  <a:cs typeface="+mj-cs"/>
                </a:rPr>
                <a:t>Propiciar conhecimentos gerais sobre a Doutrina Espírita. </a:t>
              </a:r>
              <a:endParaRPr lang="pt-BR" sz="4000" dirty="0" smtClean="0">
                <a:solidFill>
                  <a:schemeClr val="tx1">
                    <a:lumMod val="95000"/>
                    <a:lumOff val="5000"/>
                  </a:schemeClr>
                </a:solidFill>
                <a:effectLst>
                  <a:outerShdw blurRad="38100" dist="38100" dir="2700000" algn="tl">
                    <a:srgbClr val="C0C0C0"/>
                  </a:outerShdw>
                </a:effectLst>
                <a:latin typeface="Comic Sans MS" pitchFamily="66" charset="0"/>
                <a:ea typeface="+mj-ea"/>
                <a:cs typeface="+mj-cs"/>
              </a:endParaRPr>
            </a:p>
            <a:p>
              <a:pPr algn="r" eaLnBrk="1" fontAlgn="auto" hangingPunct="1">
                <a:spcAft>
                  <a:spcPts val="0"/>
                </a:spcAft>
                <a:defRPr/>
              </a:pPr>
              <a:r>
                <a:rPr lang="pt-BR" sz="2800" dirty="0" smtClean="0">
                  <a:solidFill>
                    <a:srgbClr val="FF0000"/>
                  </a:solidFill>
                  <a:effectLst>
                    <a:outerShdw blurRad="38100" dist="38100" dir="2700000" algn="tl">
                      <a:srgbClr val="C0C0C0"/>
                    </a:outerShdw>
                  </a:effectLst>
                  <a:latin typeface="Comic Sans MS" pitchFamily="66" charset="0"/>
                  <a:ea typeface="+mj-ea"/>
                  <a:cs typeface="+mj-cs"/>
                </a:rPr>
                <a:t>Comentários sobre o contexto e conteúdo dos livros básicos da Codificação</a:t>
              </a:r>
            </a:p>
            <a:p>
              <a:pPr algn="r" eaLnBrk="1" fontAlgn="auto" hangingPunct="1">
                <a:spcAft>
                  <a:spcPts val="0"/>
                </a:spcAft>
                <a:defRPr/>
              </a:pPr>
              <a:r>
                <a:rPr lang="pt-BR" sz="2800" dirty="0">
                  <a:solidFill>
                    <a:srgbClr val="FF0000"/>
                  </a:solidFill>
                  <a:effectLst>
                    <a:outerShdw blurRad="38100" dist="38100" dir="2700000" algn="tl">
                      <a:srgbClr val="C0C0C0"/>
                    </a:outerShdw>
                  </a:effectLst>
                  <a:latin typeface="Comic Sans MS" pitchFamily="66" charset="0"/>
                  <a:ea typeface="+mj-ea"/>
                  <a:cs typeface="+mj-cs"/>
                </a:rPr>
                <a:t>e</a:t>
              </a:r>
              <a:r>
                <a:rPr lang="pt-BR" sz="2800" dirty="0" smtClean="0">
                  <a:solidFill>
                    <a:srgbClr val="FF0000"/>
                  </a:solidFill>
                  <a:effectLst>
                    <a:outerShdw blurRad="38100" dist="38100" dir="2700000" algn="tl">
                      <a:srgbClr val="C0C0C0"/>
                    </a:outerShdw>
                  </a:effectLst>
                  <a:latin typeface="Comic Sans MS" pitchFamily="66" charset="0"/>
                  <a:ea typeface="+mj-ea"/>
                  <a:cs typeface="+mj-cs"/>
                </a:rPr>
                <a:t> Revista Espírita</a:t>
              </a:r>
            </a:p>
            <a:p>
              <a:pPr algn="r" eaLnBrk="1" fontAlgn="auto" hangingPunct="1">
                <a:spcAft>
                  <a:spcPts val="0"/>
                </a:spcAft>
                <a:defRPr/>
              </a:pPr>
              <a:r>
                <a:rPr lang="pt-BR" sz="2800" dirty="0" smtClean="0">
                  <a:solidFill>
                    <a:srgbClr val="FF0000"/>
                  </a:solidFill>
                  <a:effectLst>
                    <a:outerShdw blurRad="38100" dist="38100" dir="2700000" algn="tl">
                      <a:srgbClr val="C0C0C0"/>
                    </a:outerShdw>
                  </a:effectLst>
                  <a:latin typeface="Comic Sans MS" pitchFamily="66" charset="0"/>
                  <a:ea typeface="+mj-ea"/>
                  <a:cs typeface="+mj-cs"/>
                </a:rPr>
                <a:t>Biografia de alguns autores importantes</a:t>
              </a:r>
            </a:p>
            <a:p>
              <a:pPr algn="r" eaLnBrk="1" fontAlgn="auto" hangingPunct="1">
                <a:spcAft>
                  <a:spcPts val="0"/>
                </a:spcAft>
                <a:defRPr/>
              </a:pPr>
              <a:r>
                <a:rPr lang="pt-BR" sz="2800" dirty="0" smtClean="0">
                  <a:solidFill>
                    <a:srgbClr val="FF0000"/>
                  </a:solidFill>
                  <a:effectLst>
                    <a:outerShdw blurRad="38100" dist="38100" dir="2700000" algn="tl">
                      <a:srgbClr val="C0C0C0"/>
                    </a:outerShdw>
                  </a:effectLst>
                  <a:latin typeface="Comic Sans MS" pitchFamily="66" charset="0"/>
                  <a:ea typeface="+mj-ea"/>
                  <a:cs typeface="+mj-cs"/>
                </a:rPr>
                <a:t>Indicação de livros, bibliografias e outros </a:t>
              </a:r>
            </a:p>
            <a:p>
              <a:pPr algn="r" eaLnBrk="1" fontAlgn="auto" hangingPunct="1">
                <a:spcAft>
                  <a:spcPts val="0"/>
                </a:spcAft>
                <a:defRPr/>
              </a:pPr>
              <a:r>
                <a:rPr lang="pt-BR" sz="2800" dirty="0" smtClean="0">
                  <a:solidFill>
                    <a:srgbClr val="FF0000"/>
                  </a:solidFill>
                  <a:effectLst>
                    <a:outerShdw blurRad="38100" dist="38100" dir="2700000" algn="tl">
                      <a:srgbClr val="C0C0C0"/>
                    </a:outerShdw>
                  </a:effectLst>
                  <a:latin typeface="Comic Sans MS" pitchFamily="66" charset="0"/>
                  <a:ea typeface="+mj-ea"/>
                  <a:cs typeface="+mj-cs"/>
                </a:rPr>
                <a:t>Temas livres</a:t>
              </a:r>
            </a:p>
            <a:p>
              <a:pPr eaLnBrk="1" fontAlgn="auto" hangingPunct="1">
                <a:spcAft>
                  <a:spcPts val="0"/>
                </a:spcAft>
                <a:defRPr/>
              </a:pPr>
              <a:endParaRPr lang="pt-BR" sz="4000" dirty="0">
                <a:solidFill>
                  <a:schemeClr val="tx1">
                    <a:lumMod val="95000"/>
                    <a:lumOff val="5000"/>
                  </a:schemeClr>
                </a:solidFill>
                <a:effectLst>
                  <a:outerShdw blurRad="38100" dist="38100" dir="2700000" algn="tl">
                    <a:srgbClr val="C0C0C0"/>
                  </a:outerShdw>
                </a:effectLst>
                <a:latin typeface="Comic Sans MS" pitchFamily="66" charset="0"/>
                <a:ea typeface="+mj-ea"/>
                <a:cs typeface="+mj-cs"/>
              </a:endParaRPr>
            </a:p>
          </p:txBody>
        </p:sp>
        <p:sp>
          <p:nvSpPr>
            <p:cNvPr id="13" name="Rectangle 8"/>
            <p:cNvSpPr>
              <a:spLocks noChangeArrowheads="1"/>
            </p:cNvSpPr>
            <p:nvPr/>
          </p:nvSpPr>
          <p:spPr bwMode="auto">
            <a:xfrm>
              <a:off x="878663" y="4140722"/>
              <a:ext cx="6949439" cy="222042"/>
            </a:xfrm>
            <a:prstGeom prst="roundRect">
              <a:avLst/>
            </a:prstGeom>
            <a:solidFill>
              <a:schemeClr val="accent4">
                <a:lumMod val="20000"/>
                <a:lumOff val="80000"/>
              </a:schemeClr>
            </a:solidFill>
            <a:ln w="9525">
              <a:solidFill>
                <a:srgbClr val="FFFFCC"/>
              </a:solidFill>
              <a:miter lim="800000"/>
              <a:headEnd/>
              <a:tailEnd/>
            </a:ln>
            <a:effectLst>
              <a:outerShdw blurRad="44450" dist="27940" dir="5400000" algn="ctr">
                <a:srgbClr val="000000">
                  <a:alpha val="32000"/>
                </a:srgbClr>
              </a:outerShdw>
            </a:effectLst>
          </p:spPr>
          <p:txBody>
            <a:bodyPr anchor="ctr"/>
            <a:lstStyle/>
            <a:p>
              <a:pPr marL="342900" indent="-342900" algn="ctr" eaLnBrk="1" fontAlgn="auto" hangingPunct="1">
                <a:lnSpc>
                  <a:spcPct val="80000"/>
                </a:lnSpc>
                <a:spcBef>
                  <a:spcPct val="10000"/>
                </a:spcBef>
                <a:spcAft>
                  <a:spcPts val="0"/>
                </a:spcAft>
                <a:defRPr/>
              </a:pPr>
              <a:r>
                <a:rPr lang="pt-BR" sz="4000" dirty="0">
                  <a:solidFill>
                    <a:schemeClr val="tx1">
                      <a:lumMod val="95000"/>
                      <a:lumOff val="5000"/>
                    </a:schemeClr>
                  </a:solidFill>
                  <a:effectLst>
                    <a:outerShdw blurRad="38100" dist="38100" dir="2700000" algn="tl">
                      <a:srgbClr val="C0C0C0"/>
                    </a:outerShdw>
                  </a:effectLst>
                  <a:latin typeface="Comic Sans MS" pitchFamily="66" charset="0"/>
                  <a:cs typeface="+mn-cs"/>
                </a:rPr>
                <a:t>Objetivo </a:t>
              </a:r>
              <a:r>
                <a:rPr lang="pt-BR" sz="4000" dirty="0" smtClean="0">
                  <a:solidFill>
                    <a:schemeClr val="tx1">
                      <a:lumMod val="95000"/>
                      <a:lumOff val="5000"/>
                    </a:schemeClr>
                  </a:solidFill>
                  <a:effectLst>
                    <a:outerShdw blurRad="38100" dist="38100" dir="2700000" algn="tl">
                      <a:srgbClr val="C0C0C0"/>
                    </a:outerShdw>
                  </a:effectLst>
                  <a:latin typeface="Comic Sans MS" pitchFamily="66" charset="0"/>
                  <a:cs typeface="+mn-cs"/>
                </a:rPr>
                <a:t>geral dos estudos</a:t>
              </a:r>
              <a:endParaRPr lang="pt-BR" sz="4000" dirty="0">
                <a:solidFill>
                  <a:schemeClr val="tx1">
                    <a:lumMod val="95000"/>
                    <a:lumOff val="5000"/>
                  </a:schemeClr>
                </a:solidFill>
                <a:effectLst>
                  <a:outerShdw blurRad="38100" dist="38100" dir="2700000" algn="tl">
                    <a:srgbClr val="C0C0C0"/>
                  </a:outerShdw>
                </a:effectLst>
                <a:latin typeface="Comic Sans MS" pitchFamily="66" charset="0"/>
                <a:cs typeface="+mn-cs"/>
              </a:endParaRPr>
            </a:p>
          </p:txBody>
        </p:sp>
      </p:grpSp>
      <p:sp>
        <p:nvSpPr>
          <p:cNvPr id="2" name="Seta para a direita 1"/>
          <p:cNvSpPr/>
          <p:nvPr/>
        </p:nvSpPr>
        <p:spPr>
          <a:xfrm>
            <a:off x="1187624" y="4569356"/>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560069" y="2955863"/>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1475656" y="4149080"/>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5724128" y="5013176"/>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8563" y="1000108"/>
            <a:ext cx="8786874" cy="5643602"/>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40000"/>
              </a:lnSpc>
              <a:defRPr/>
            </a:pPr>
            <a:r>
              <a:rPr lang="pt-BR" sz="3600" b="1" smtClean="0">
                <a:solidFill>
                  <a:srgbClr val="403152"/>
                </a:solidFill>
                <a:effectLst>
                  <a:outerShdw blurRad="38100" dist="38100" dir="2700000" algn="tl">
                    <a:srgbClr val="000000"/>
                  </a:outerShdw>
                </a:effectLst>
                <a:latin typeface="Comic Sans MS" panose="030F0702030302020204" pitchFamily="66" charset="0"/>
              </a:rPr>
              <a:t>Como Religião, o Espiritismo se preocupa com as consequências morais do ensino científico-filosófico, buscando, na ética pregada por Jesus, os elementos que deverão nortear a conduta do Homem rumo  ao Criador.</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chemeClr val="accent4">
                    <a:lumMod val="50000"/>
                  </a:schemeClr>
                </a:solidFill>
                <a:effectLst>
                  <a:outerShdw blurRad="38100" dist="38100" dir="2700000" algn="tl">
                    <a:srgbClr val="C0C0C0"/>
                  </a:outerShdw>
                </a:effectLst>
                <a:latin typeface="Comic Sans MS" pitchFamily="66" charset="0"/>
                <a:cs typeface="+mn-cs"/>
              </a:rPr>
              <a:t>Espiritismo como </a:t>
            </a:r>
            <a:r>
              <a:rPr lang="pt-BR" sz="3600" b="1" dirty="0" smtClean="0">
                <a:solidFill>
                  <a:schemeClr val="accent4">
                    <a:lumMod val="50000"/>
                  </a:schemeClr>
                </a:solidFill>
                <a:effectLst>
                  <a:outerShdw blurRad="38100" dist="38100" dir="2700000" algn="tl">
                    <a:srgbClr val="C0C0C0"/>
                  </a:outerShdw>
                </a:effectLst>
                <a:latin typeface="Comic Sans MS" pitchFamily="66" charset="0"/>
                <a:cs typeface="+mn-cs"/>
              </a:rPr>
              <a:t>Religião (cont.)</a:t>
            </a:r>
            <a:endParaRPr lang="pt-BR" sz="3600" b="1" dirty="0">
              <a:solidFill>
                <a:schemeClr val="accent4">
                  <a:lumMod val="50000"/>
                </a:schemeClr>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782638"/>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157" y="785794"/>
            <a:ext cx="8965437" cy="5929330"/>
          </a:xfrm>
          <a:prstGeom prst="roundRect">
            <a:avLst/>
          </a:prstGeom>
          <a:solidFill>
            <a:schemeClr val="accent5">
              <a:lumMod val="20000"/>
              <a:lumOff val="80000"/>
            </a:schemeClr>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90000" bIns="90000" rtlCol="0">
            <a:noAutofit/>
          </a:bodyPr>
          <a:lstStyle/>
          <a:p>
            <a:pPr algn="just" eaLnBrk="1" fontAlgn="auto" hangingPunct="1">
              <a:lnSpc>
                <a:spcPct val="120000"/>
              </a:lnSpc>
              <a:spcAft>
                <a:spcPts val="0"/>
              </a:spcAft>
              <a:defRPr/>
            </a:pPr>
            <a:r>
              <a:rPr lang="pt-BR" sz="3100" b="1" dirty="0" smtClean="0">
                <a:solidFill>
                  <a:srgbClr val="003300"/>
                </a:solidFill>
                <a:effectLst>
                  <a:outerShdw blurRad="38100" dist="38100" dir="2700000" algn="tl">
                    <a:srgbClr val="C0C0C0"/>
                  </a:outerShdw>
                </a:effectLst>
                <a:latin typeface="Comic Sans MS" pitchFamily="66" charset="0"/>
              </a:rPr>
              <a:t>Porém, o Espiritismo não se trata de uma Religião constituída, tradicional, estruturada com base em rituais, sacramentos, dogmas e classes sacerdotais. Mas uma religião como atitude de vida, como modo de proceder, buscando uma identificação com Deus, por meio de uma vida reta, digna e fraterna e não através de atitudes exteriores, artificiais, mecanizadas...</a:t>
            </a:r>
          </a:p>
        </p:txBody>
      </p:sp>
      <p:sp>
        <p:nvSpPr>
          <p:cNvPr id="36867" name="Rectangle 3"/>
          <p:cNvSpPr>
            <a:spLocks noChangeArrowheads="1"/>
          </p:cNvSpPr>
          <p:nvPr/>
        </p:nvSpPr>
        <p:spPr bwMode="auto">
          <a:xfrm>
            <a:off x="214313" y="0"/>
            <a:ext cx="8394700" cy="857250"/>
          </a:xfrm>
          <a:prstGeom prst="roundRect">
            <a:avLst/>
          </a:prstGeom>
          <a:noFill/>
          <a:ln w="9525">
            <a:noFill/>
            <a:miter lim="800000"/>
            <a:headEnd/>
            <a:tailEnd/>
          </a:ln>
          <a:effectLst/>
        </p:spPr>
        <p:txBody>
          <a:bodyPr/>
          <a:lstStyle/>
          <a:p>
            <a:pPr marL="342900" indent="-342900" algn="ctr" eaLnBrk="1" fontAlgn="auto" hangingPunct="1">
              <a:spcBef>
                <a:spcPts val="0"/>
              </a:spcBef>
              <a:spcAft>
                <a:spcPts val="0"/>
              </a:spcAft>
              <a:defRPr/>
            </a:pPr>
            <a:r>
              <a:rPr lang="pt-BR" sz="3600" b="1" dirty="0">
                <a:solidFill>
                  <a:schemeClr val="accent4">
                    <a:lumMod val="50000"/>
                  </a:schemeClr>
                </a:solidFill>
                <a:effectLst>
                  <a:outerShdw blurRad="38100" dist="38100" dir="2700000" algn="tl">
                    <a:srgbClr val="C0C0C0"/>
                  </a:outerShdw>
                </a:effectLst>
                <a:latin typeface="Comic Sans MS" pitchFamily="66" charset="0"/>
                <a:cs typeface="+mn-cs"/>
              </a:rPr>
              <a:t>Espiritismo como </a:t>
            </a:r>
            <a:r>
              <a:rPr lang="pt-BR" sz="3600" b="1" dirty="0" smtClean="0">
                <a:solidFill>
                  <a:schemeClr val="accent4">
                    <a:lumMod val="50000"/>
                  </a:schemeClr>
                </a:solidFill>
                <a:effectLst>
                  <a:outerShdw blurRad="38100" dist="38100" dir="2700000" algn="tl">
                    <a:srgbClr val="C0C0C0"/>
                  </a:outerShdw>
                </a:effectLst>
                <a:latin typeface="Comic Sans MS" pitchFamily="66" charset="0"/>
                <a:cs typeface="+mn-cs"/>
              </a:rPr>
              <a:t>Religião (cont.)</a:t>
            </a:r>
            <a:endParaRPr lang="pt-BR" sz="3600" b="1" dirty="0">
              <a:solidFill>
                <a:schemeClr val="accent4">
                  <a:lumMod val="50000"/>
                </a:schemeClr>
              </a:solidFill>
              <a:effectLst>
                <a:outerShdw blurRad="38100" dist="38100" dir="2700000" algn="tl">
                  <a:srgbClr val="C0C0C0"/>
                </a:outerShdw>
              </a:effectLst>
              <a:latin typeface="Comic Sans MS" pitchFamily="66" charset="0"/>
              <a:cs typeface="+mn-cs"/>
            </a:endParaRPr>
          </a:p>
        </p:txBody>
      </p:sp>
      <p:sp>
        <p:nvSpPr>
          <p:cNvPr id="5124" name="Line 4"/>
          <p:cNvSpPr>
            <a:spLocks noChangeShapeType="1"/>
          </p:cNvSpPr>
          <p:nvPr/>
        </p:nvSpPr>
        <p:spPr bwMode="auto">
          <a:xfrm>
            <a:off x="214313" y="714375"/>
            <a:ext cx="864076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fontAlgn="auto" hangingPunct="1">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78579" y="1628800"/>
            <a:ext cx="8786842" cy="4429156"/>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200000"/>
              </a:lnSpc>
              <a:spcBef>
                <a:spcPts val="0"/>
              </a:spcBef>
              <a:spcAft>
                <a:spcPts val="0"/>
              </a:spcAft>
              <a:defRPr/>
            </a:pPr>
            <a:r>
              <a:rPr lang="pt-BR" sz="3600" b="1" dirty="0">
                <a:solidFill>
                  <a:schemeClr val="tx2">
                    <a:lumMod val="50000"/>
                  </a:schemeClr>
                </a:solidFill>
                <a:effectLst>
                  <a:outerShdw blurRad="38100" dist="38100" dir="2700000" algn="tl">
                    <a:srgbClr val="000000">
                      <a:alpha val="43137"/>
                    </a:srgbClr>
                  </a:outerShdw>
                </a:effectLst>
                <a:latin typeface="Comic Sans MS" pitchFamily="66" charset="0"/>
              </a:rPr>
              <a:t>É correto dizer que o Espiritismo é uma religião? Como Kardec se posicionou diante dessa pergunta?</a:t>
            </a:r>
          </a:p>
        </p:txBody>
      </p:sp>
      <p:sp>
        <p:nvSpPr>
          <p:cNvPr id="7" name="Retângulo de cantos arredondados 6"/>
          <p:cNvSpPr/>
          <p:nvPr/>
        </p:nvSpPr>
        <p:spPr bwMode="auto">
          <a:xfrm>
            <a:off x="500034" y="142876"/>
            <a:ext cx="8143932" cy="1000108"/>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49263" indent="-449263" algn="ctr" eaLnBrk="1" fontAlgn="auto" hangingPunct="1">
              <a:spcBef>
                <a:spcPts val="300"/>
              </a:spcBef>
              <a:spcAft>
                <a:spcPts val="300"/>
              </a:spcAft>
              <a:defRPr/>
            </a:pPr>
            <a:r>
              <a:rPr lang="pt-BR" sz="4000" b="1" dirty="0">
                <a:solidFill>
                  <a:schemeClr val="tx2">
                    <a:lumMod val="10000"/>
                  </a:schemeClr>
                </a:solidFill>
                <a:effectLst>
                  <a:outerShdw blurRad="38100" dist="38100" dir="2700000" algn="tl">
                    <a:srgbClr val="000000">
                      <a:alpha val="43137"/>
                    </a:srgbClr>
                  </a:outerShdw>
                </a:effectLst>
                <a:latin typeface="Comic Sans MS" pitchFamily="66" charset="0"/>
                <a:cs typeface="+mn-cs"/>
              </a:rPr>
              <a:t>RELIGIÃO?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0" y="404664"/>
            <a:ext cx="9001156" cy="5286412"/>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0000"/>
              </a:lnSpc>
              <a:spcBef>
                <a:spcPts val="0"/>
              </a:spcBef>
              <a:spcAft>
                <a:spcPts val="0"/>
              </a:spcAft>
              <a:defRPr/>
            </a:pPr>
            <a:r>
              <a:rPr lang="pt-BR" sz="3000" b="1" dirty="0">
                <a:solidFill>
                  <a:schemeClr val="tx1"/>
                </a:solidFill>
                <a:effectLst>
                  <a:outerShdw blurRad="38100" dist="38100" dir="2700000" algn="tl">
                    <a:srgbClr val="000000">
                      <a:alpha val="43137"/>
                    </a:srgbClr>
                  </a:outerShdw>
                </a:effectLst>
                <a:latin typeface="Comic Sans MS" pitchFamily="66" charset="0"/>
              </a:rPr>
              <a:t>O Espiritismo é, no sentido filosófico, uma religião. Mas não se constitui, no sentido comum, em mais uma religião, visto que não possui cultos instituídos, igrejas, rituais, dogmas, mitos ou crendices, nem tampouco hierarquia sacerdotal. É uma religião, quando estabelece um laço moral entre os homens, conduzindo-os em direção ao Criador, mediante a vivência dos ensinamentos morais do Cristo.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251520" y="908720"/>
            <a:ext cx="8786842" cy="4714908"/>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60000"/>
              </a:lnSpc>
              <a:spcBef>
                <a:spcPts val="0"/>
              </a:spcBef>
              <a:spcAft>
                <a:spcPts val="0"/>
              </a:spcAft>
              <a:defRPr/>
            </a:pPr>
            <a:r>
              <a:rPr lang="pt-BR" sz="3000" b="1" dirty="0">
                <a:solidFill>
                  <a:schemeClr val="tx2">
                    <a:lumMod val="50000"/>
                  </a:schemeClr>
                </a:solidFill>
                <a:effectLst>
                  <a:outerShdw blurRad="38100" dist="38100" dir="2700000" algn="tl">
                    <a:srgbClr val="000000">
                      <a:alpha val="43137"/>
                    </a:srgbClr>
                  </a:outerShdw>
                </a:effectLst>
                <a:latin typeface="Comic Sans MS" pitchFamily="66" charset="0"/>
              </a:rPr>
              <a:t>Apresentando o Espiritismo, como a imagem de o Consolador prometido por Jesus Cristo, revestida nos três aspectos: científico, filosófico, religioso, qual desses aspectos pode ser considerado o maior ou o mais importante?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07504" y="908720"/>
            <a:ext cx="8786842" cy="4857784"/>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60000"/>
              </a:lnSpc>
              <a:spcBef>
                <a:spcPts val="0"/>
              </a:spcBef>
              <a:spcAft>
                <a:spcPts val="0"/>
              </a:spcAft>
              <a:defRPr/>
            </a:pPr>
            <a:r>
              <a:rPr lang="pt-BR" sz="3600" b="1" dirty="0">
                <a:solidFill>
                  <a:srgbClr val="003300"/>
                </a:solidFill>
                <a:effectLst>
                  <a:outerShdw blurRad="38100" dist="38100" dir="2700000" algn="tl">
                    <a:srgbClr val="000000">
                      <a:alpha val="43137"/>
                    </a:srgbClr>
                  </a:outerShdw>
                </a:effectLst>
                <a:latin typeface="Comic Sans MS" pitchFamily="66" charset="0"/>
              </a:rPr>
              <a:t>Ao formular a Doutrina Espírita, por que Allan Kardec relutou em dar-lhe o cunho de uma religião formal?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07504" y="332656"/>
            <a:ext cx="8929718" cy="5245970"/>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defRPr/>
            </a:pPr>
            <a:r>
              <a:rPr lang="pt-BR" sz="3000" b="1" dirty="0" smtClean="0">
                <a:solidFill>
                  <a:srgbClr val="003300"/>
                </a:solidFill>
                <a:effectLst>
                  <a:outerShdw blurRad="38100" dist="38100" dir="2700000" algn="tl">
                    <a:srgbClr val="000000"/>
                  </a:outerShdw>
                </a:effectLst>
                <a:latin typeface="Comic Sans MS" panose="030F0702030302020204" pitchFamily="66" charset="0"/>
              </a:rPr>
              <a:t>“Se o Espiritismo se dissesse uma religião, o público não veria aí mais que uma nova edição (...) dos princípios absolutos em matéria de fé; uma casta sacerdotal com seu cortejo de hierarquias, de cerimônias e de privilégios; não o separaria das ideias de misticismo e dos abusos contra os quais tantas vezes a opinião se levantou.”  </a:t>
            </a:r>
          </a:p>
        </p:txBody>
      </p:sp>
      <p:sp>
        <p:nvSpPr>
          <p:cNvPr id="8" name="Retângulo de cantos arredondados 7"/>
          <p:cNvSpPr/>
          <p:nvPr/>
        </p:nvSpPr>
        <p:spPr bwMode="auto">
          <a:xfrm>
            <a:off x="395536" y="6165304"/>
            <a:ext cx="8143875"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dirty="0">
                <a:solidFill>
                  <a:schemeClr val="tx2">
                    <a:lumMod val="10000"/>
                  </a:schemeClr>
                </a:solidFill>
                <a:effectLst>
                  <a:outerShdw blurRad="38100" dist="38100" dir="2700000" algn="tl">
                    <a:srgbClr val="000000">
                      <a:alpha val="43137"/>
                    </a:srgbClr>
                  </a:outerShdw>
                </a:effectLst>
                <a:latin typeface="Comic Sans MS" pitchFamily="66" charset="0"/>
                <a:cs typeface="+mn-cs"/>
              </a:rPr>
              <a:t>KARDEC, A. Revista Espírita. Jornal de estudos </a:t>
            </a:r>
            <a:r>
              <a:rPr lang="pt-BR" sz="1400" dirty="0" smtClean="0">
                <a:solidFill>
                  <a:schemeClr val="tx2">
                    <a:lumMod val="10000"/>
                  </a:schemeClr>
                </a:solidFill>
                <a:effectLst>
                  <a:outerShdw blurRad="38100" dist="38100" dir="2700000" algn="tl">
                    <a:srgbClr val="000000">
                      <a:alpha val="43137"/>
                    </a:srgbClr>
                  </a:outerShdw>
                </a:effectLst>
                <a:latin typeface="Comic Sans MS" pitchFamily="66" charset="0"/>
                <a:cs typeface="+mn-cs"/>
              </a:rPr>
              <a:t>psicológicos/1868.  </a:t>
            </a:r>
            <a:r>
              <a:rPr lang="pt-BR" sz="1400" dirty="0">
                <a:solidFill>
                  <a:schemeClr val="tx2">
                    <a:lumMod val="10000"/>
                  </a:schemeClr>
                </a:solidFill>
                <a:effectLst>
                  <a:outerShdw blurRad="38100" dist="38100" dir="2700000" algn="tl">
                    <a:srgbClr val="000000">
                      <a:alpha val="43137"/>
                    </a:srgbClr>
                  </a:outerShdw>
                </a:effectLst>
                <a:latin typeface="Comic Sans MS" pitchFamily="66" charset="0"/>
                <a:cs typeface="+mn-cs"/>
              </a:rPr>
              <a:t>Rio de janeiro: FEB, 2005.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4" name="Picture 8" descr="http://2.bp.blogspot.com/_8M8tcwdadUM/TMb890yWVqI/AAAAAAAABMA/HlKKRZFxLIA/s1600/0religioso079.gif"/>
          <p:cNvPicPr>
            <a:picLocks noChangeAspect="1" noChangeArrowheads="1" noCrop="1"/>
          </p:cNvPicPr>
          <p:nvPr/>
        </p:nvPicPr>
        <p:blipFill>
          <a:blip r:embed="rId2" cstate="print">
            <a:lum contrast="30000"/>
          </a:blip>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10646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8229600" cy="1157820"/>
          </a:xfrm>
          <a:ln w="57150">
            <a:solidFill>
              <a:schemeClr val="tx2">
                <a:lumMod val="60000"/>
                <a:lumOff val="40000"/>
              </a:schemeClr>
            </a:solidFill>
          </a:ln>
          <a:effectLst>
            <a:glow rad="63500">
              <a:schemeClr val="accent5">
                <a:satMod val="175000"/>
                <a:alpha val="40000"/>
              </a:schemeClr>
            </a:glow>
          </a:effectLst>
        </p:spPr>
        <p:txBody>
          <a:bodyPr/>
          <a:lstStyle/>
          <a:p>
            <a:r>
              <a:rPr lang="pt-BR" b="1" dirty="0" smtClean="0">
                <a:solidFill>
                  <a:srgbClr val="FF0000"/>
                </a:solidFill>
                <a:effectLst>
                  <a:outerShdw blurRad="38100" dist="38100" dir="2700000" algn="tl">
                    <a:srgbClr val="000000">
                      <a:alpha val="43137"/>
                    </a:srgbClr>
                  </a:outerShdw>
                </a:effectLst>
                <a:latin typeface="Comic Sans MS" panose="030F0702030302020204" pitchFamily="66" charset="0"/>
              </a:rPr>
              <a:t>2ª. PARTE </a:t>
            </a:r>
            <a:r>
              <a:rPr lang="pt-B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(cont.)</a:t>
            </a:r>
            <a:endParaRPr lang="pt-B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aixaDeTexto 2"/>
          <p:cNvSpPr txBox="1"/>
          <p:nvPr/>
        </p:nvSpPr>
        <p:spPr>
          <a:xfrm>
            <a:off x="755576" y="2060848"/>
            <a:ext cx="7848872" cy="3785652"/>
          </a:xfrm>
          <a:prstGeom prst="rect">
            <a:avLst/>
          </a:prstGeom>
          <a:noFill/>
        </p:spPr>
        <p:txBody>
          <a:bodyPr wrap="square" rtlCol="0">
            <a:spAutoFit/>
          </a:bodyPr>
          <a:lstStyle/>
          <a:p>
            <a:pPr algn="ctr"/>
            <a:r>
              <a:rPr lang="pt-BR" sz="2800" b="1" i="1" dirty="0">
                <a:solidFill>
                  <a:srgbClr val="FFFF00"/>
                </a:solidFill>
                <a:effectLst>
                  <a:outerShdw blurRad="38100" dist="38100" dir="2700000" algn="tl">
                    <a:srgbClr val="000000">
                      <a:alpha val="43137"/>
                    </a:srgbClr>
                  </a:outerShdw>
                </a:effectLst>
                <a:latin typeface="Comic Sans MS" panose="030F0702030302020204" pitchFamily="66" charset="0"/>
              </a:rPr>
              <a:t>“Não basta crer e saber.  </a:t>
            </a:r>
            <a:endParaRPr lang="pt-BR" sz="2800" b="1" i="1" dirty="0" smtClean="0">
              <a:solidFill>
                <a:srgbClr val="FFFF00"/>
              </a:solidFill>
              <a:effectLst>
                <a:outerShdw blurRad="38100" dist="38100" dir="2700000" algn="tl">
                  <a:srgbClr val="000000">
                    <a:alpha val="43137"/>
                  </a:srgbClr>
                </a:outerShdw>
              </a:effectLst>
              <a:latin typeface="Comic Sans MS" panose="030F0702030302020204" pitchFamily="66" charset="0"/>
            </a:endParaRPr>
          </a:p>
          <a:p>
            <a:pPr algn="ctr"/>
            <a:r>
              <a:rPr lang="pt-BR" sz="2800" b="1" i="1" dirty="0" smtClean="0">
                <a:solidFill>
                  <a:srgbClr val="FFFF00"/>
                </a:solidFill>
                <a:effectLst>
                  <a:outerShdw blurRad="38100" dist="38100" dir="2700000" algn="tl">
                    <a:srgbClr val="000000">
                      <a:alpha val="43137"/>
                    </a:srgbClr>
                  </a:outerShdw>
                </a:effectLst>
                <a:latin typeface="Comic Sans MS" panose="030F0702030302020204" pitchFamily="66" charset="0"/>
              </a:rPr>
              <a:t> É </a:t>
            </a:r>
            <a:r>
              <a:rPr lang="pt-BR" sz="2800" b="1" i="1" dirty="0">
                <a:solidFill>
                  <a:srgbClr val="FFFF00"/>
                </a:solidFill>
                <a:effectLst>
                  <a:outerShdw blurRad="38100" dist="38100" dir="2700000" algn="tl">
                    <a:srgbClr val="000000">
                      <a:alpha val="43137"/>
                    </a:srgbClr>
                  </a:outerShdw>
                </a:effectLst>
                <a:latin typeface="Comic Sans MS" panose="030F0702030302020204" pitchFamily="66" charset="0"/>
              </a:rPr>
              <a:t>preciso viver sua crença, isto é, colocar na prática cotidiana da vida os princípios superiores que adotamos.”</a:t>
            </a:r>
            <a:br>
              <a:rPr lang="pt-BR" sz="2800" b="1" i="1" dirty="0">
                <a:solidFill>
                  <a:srgbClr val="FFFF00"/>
                </a:solidFill>
                <a:effectLst>
                  <a:outerShdw blurRad="38100" dist="38100" dir="2700000" algn="tl">
                    <a:srgbClr val="000000">
                      <a:alpha val="43137"/>
                    </a:srgbClr>
                  </a:outerShdw>
                </a:effectLst>
                <a:latin typeface="Comic Sans MS" panose="030F0702030302020204" pitchFamily="66" charset="0"/>
              </a:rPr>
            </a:br>
            <a:r>
              <a:rPr lang="pt-BR" sz="2800" b="1" i="1" dirty="0">
                <a:solidFill>
                  <a:srgbClr val="FFFF00"/>
                </a:solidFill>
                <a:effectLst>
                  <a:outerShdw blurRad="38100" dist="38100" dir="2700000" algn="tl">
                    <a:srgbClr val="000000">
                      <a:alpha val="43137"/>
                    </a:srgbClr>
                  </a:outerShdw>
                </a:effectLst>
                <a:latin typeface="Comic Sans MS" panose="030F0702030302020204" pitchFamily="66" charset="0"/>
              </a:rPr>
              <a:t/>
            </a:r>
            <a:br>
              <a:rPr lang="pt-BR" sz="2800" b="1" i="1" dirty="0">
                <a:solidFill>
                  <a:srgbClr val="FFFF00"/>
                </a:solidFill>
                <a:effectLst>
                  <a:outerShdw blurRad="38100" dist="38100" dir="2700000" algn="tl">
                    <a:srgbClr val="000000">
                      <a:alpha val="43137"/>
                    </a:srgbClr>
                  </a:outerShdw>
                </a:effectLst>
                <a:latin typeface="Comic Sans MS" panose="030F0702030302020204" pitchFamily="66" charset="0"/>
              </a:rPr>
            </a:br>
            <a:r>
              <a:rPr lang="pt-BR" sz="2800" b="1" dirty="0" smtClean="0">
                <a:effectLst>
                  <a:outerShdw blurRad="38100" dist="38100" dir="2700000" algn="tl">
                    <a:srgbClr val="000000">
                      <a:alpha val="43137"/>
                    </a:srgbClr>
                  </a:outerShdw>
                </a:effectLst>
                <a:latin typeface="Comic Sans MS" panose="030F0702030302020204" pitchFamily="66" charset="0"/>
              </a:rPr>
              <a:t>                              </a:t>
            </a:r>
            <a:r>
              <a:rPr lang="pt-BR" b="1" i="1" dirty="0" smtClean="0">
                <a:effectLst>
                  <a:outerShdw blurRad="38100" dist="38100" dir="2700000" algn="tl">
                    <a:srgbClr val="000000">
                      <a:alpha val="43137"/>
                    </a:srgbClr>
                  </a:outerShdw>
                </a:effectLst>
                <a:latin typeface="Comic Sans MS" panose="030F0702030302020204" pitchFamily="66" charset="0"/>
              </a:rPr>
              <a:t>Léon </a:t>
            </a:r>
            <a:r>
              <a:rPr lang="pt-BR" b="1" i="1" dirty="0">
                <a:effectLst>
                  <a:outerShdw blurRad="38100" dist="38100" dir="2700000" algn="tl">
                    <a:srgbClr val="000000">
                      <a:alpha val="43137"/>
                    </a:srgbClr>
                  </a:outerShdw>
                </a:effectLst>
                <a:latin typeface="Comic Sans MS" panose="030F0702030302020204" pitchFamily="66" charset="0"/>
              </a:rPr>
              <a:t>Denis</a:t>
            </a:r>
            <a:br>
              <a:rPr lang="pt-BR" b="1" i="1" dirty="0">
                <a:effectLst>
                  <a:outerShdw blurRad="38100" dist="38100" dir="2700000" algn="tl">
                    <a:srgbClr val="000000">
                      <a:alpha val="43137"/>
                    </a:srgbClr>
                  </a:outerShdw>
                </a:effectLst>
                <a:latin typeface="Comic Sans MS" panose="030F0702030302020204" pitchFamily="66" charset="0"/>
              </a:rPr>
            </a:br>
            <a:r>
              <a:rPr lang="pt-BR" sz="2800" b="1" i="1" dirty="0" smtClean="0">
                <a:effectLst>
                  <a:outerShdw blurRad="38100" dist="38100" dir="2700000" algn="tl">
                    <a:srgbClr val="000000">
                      <a:alpha val="43137"/>
                    </a:srgbClr>
                  </a:outerShdw>
                </a:effectLst>
                <a:latin typeface="Comic Sans MS" panose="030F0702030302020204" pitchFamily="66" charset="0"/>
              </a:rPr>
              <a:t>                             </a:t>
            </a:r>
            <a:r>
              <a:rPr lang="pt-BR" sz="1600" b="1" dirty="0" smtClean="0">
                <a:effectLst>
                  <a:outerShdw blurRad="38100" dist="38100" dir="2700000" algn="tl">
                    <a:srgbClr val="000000">
                      <a:alpha val="43137"/>
                    </a:srgbClr>
                  </a:outerShdw>
                </a:effectLst>
                <a:latin typeface="Comic Sans MS" panose="030F0702030302020204" pitchFamily="66" charset="0"/>
              </a:rPr>
              <a:t>1846 – 1927</a:t>
            </a:r>
          </a:p>
          <a:p>
            <a:pPr algn="ctr"/>
            <a:endParaRPr lang="pt-BR" sz="1600" b="1" dirty="0">
              <a:effectLst>
                <a:outerShdw blurRad="38100" dist="38100" dir="2700000" algn="tl">
                  <a:srgbClr val="000000">
                    <a:alpha val="43137"/>
                  </a:srgbClr>
                </a:outerShdw>
              </a:effectLst>
              <a:latin typeface="Comic Sans MS" panose="030F0702030302020204" pitchFamily="66" charset="0"/>
            </a:endParaRPr>
          </a:p>
          <a:p>
            <a:endParaRPr lang="pt-BR" sz="2800" b="1" dirty="0">
              <a:latin typeface="Comic Sans MS" panose="030F0702030302020204" pitchFamily="66" charset="0"/>
            </a:endParaRPr>
          </a:p>
        </p:txBody>
      </p:sp>
      <p:pic>
        <p:nvPicPr>
          <p:cNvPr id="4" name="Picture 2" descr="http://2.bp.blogspot.com/-grttdweKDqw/TzlfXCl569I/AAAAAAAAAJw/m5NMIKQnAow/s1600/Leon_Den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233822"/>
            <a:ext cx="1731735" cy="16126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583655" y="5467119"/>
            <a:ext cx="3092801" cy="369332"/>
          </a:xfrm>
          <a:prstGeom prst="rect">
            <a:avLst/>
          </a:prstGeom>
          <a:noFill/>
        </p:spPr>
        <p:txBody>
          <a:bodyPr wrap="square" rtlCol="0">
            <a:spAutoFit/>
          </a:bodyPr>
          <a:lstStyle/>
          <a:p>
            <a:r>
              <a:rPr lang="pt-BR" i="1" dirty="0" smtClean="0">
                <a:latin typeface="Comic Sans MS" panose="030F0702030302020204" pitchFamily="66" charset="0"/>
              </a:rPr>
              <a:t>O apóstolo do Espiritismo</a:t>
            </a:r>
            <a:endParaRPr lang="pt-BR" i="1" dirty="0">
              <a:latin typeface="Comic Sans MS" panose="030F0702030302020204" pitchFamily="66" charset="0"/>
            </a:endParaRPr>
          </a:p>
        </p:txBody>
      </p:sp>
    </p:spTree>
    <p:extLst>
      <p:ext uri="{BB962C8B-B14F-4D97-AF65-F5344CB8AC3E}">
        <p14:creationId xmlns:p14="http://schemas.microsoft.com/office/powerpoint/2010/main" val="3914786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71406" y="1057496"/>
            <a:ext cx="8929750" cy="5443338"/>
            <a:chOff x="71406" y="642918"/>
            <a:chExt cx="8929750" cy="5443338"/>
          </a:xfrm>
          <a:blipFill>
            <a:blip r:embed="rId3"/>
            <a:tile tx="0" ty="0" sx="100000" sy="100000" flip="none" algn="tl"/>
          </a:blipFill>
        </p:grpSpPr>
        <p:grpSp>
          <p:nvGrpSpPr>
            <p:cNvPr id="3" name="Grupo 13"/>
            <p:cNvGrpSpPr/>
            <p:nvPr/>
          </p:nvGrpSpPr>
          <p:grpSpPr>
            <a:xfrm>
              <a:off x="71406" y="4286256"/>
              <a:ext cx="3143272" cy="1800000"/>
              <a:chOff x="71406" y="4857760"/>
              <a:chExt cx="3143272" cy="1800000"/>
            </a:xfrm>
            <a:grpFill/>
          </p:grpSpPr>
          <p:sp>
            <p:nvSpPr>
              <p:cNvPr id="15" name="Retângulo de cantos arredondados 14"/>
              <p:cNvSpPr/>
              <p:nvPr/>
            </p:nvSpPr>
            <p:spPr>
              <a:xfrm>
                <a:off x="71406" y="4857760"/>
                <a:ext cx="3143272" cy="180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b="1" dirty="0">
                    <a:solidFill>
                      <a:srgbClr val="003300"/>
                    </a:solidFill>
                    <a:effectLst>
                      <a:outerShdw blurRad="38100" dist="38100" dir="2700000" algn="tl">
                        <a:srgbClr val="000000">
                          <a:alpha val="43137"/>
                        </a:srgbClr>
                      </a:outerShdw>
                    </a:effectLst>
                  </a:rPr>
                  <a:t>(estuda)</a:t>
                </a:r>
              </a:p>
            </p:txBody>
          </p:sp>
          <p:sp>
            <p:nvSpPr>
              <p:cNvPr id="10" name="Retângulo de cantos arredondados 9"/>
              <p:cNvSpPr/>
              <p:nvPr/>
            </p:nvSpPr>
            <p:spPr>
              <a:xfrm>
                <a:off x="392877" y="5214950"/>
                <a:ext cx="2500330" cy="57148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00B050"/>
                    </a:solidFill>
                    <a:effectLst>
                      <a:outerShdw blurRad="38100" dist="38100" dir="2700000" algn="tl">
                        <a:srgbClr val="000000">
                          <a:alpha val="43137"/>
                        </a:srgbClr>
                      </a:outerShdw>
                    </a:effectLst>
                    <a:latin typeface="Comic Sans MS" pitchFamily="66" charset="0"/>
                  </a:rPr>
                  <a:t>Ciência</a:t>
                </a:r>
              </a:p>
            </p:txBody>
          </p:sp>
        </p:grpSp>
        <p:grpSp>
          <p:nvGrpSpPr>
            <p:cNvPr id="4" name="Grupo 19"/>
            <p:cNvGrpSpPr/>
            <p:nvPr/>
          </p:nvGrpSpPr>
          <p:grpSpPr>
            <a:xfrm>
              <a:off x="6000760" y="4286256"/>
              <a:ext cx="3000396" cy="1800000"/>
              <a:chOff x="6000760" y="4857760"/>
              <a:chExt cx="3000396" cy="1800000"/>
            </a:xfrm>
            <a:grpFill/>
          </p:grpSpPr>
          <p:sp>
            <p:nvSpPr>
              <p:cNvPr id="16" name="Retângulo de cantos arredondados 15"/>
              <p:cNvSpPr/>
              <p:nvPr/>
            </p:nvSpPr>
            <p:spPr>
              <a:xfrm>
                <a:off x="6000760" y="4857760"/>
                <a:ext cx="3000396" cy="180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b="1" dirty="0">
                    <a:solidFill>
                      <a:srgbClr val="660066"/>
                    </a:solidFill>
                    <a:effectLst>
                      <a:outerShdw blurRad="38100" dist="38100" dir="2700000" algn="tl">
                        <a:srgbClr val="000000">
                          <a:alpha val="43137"/>
                        </a:srgbClr>
                      </a:outerShdw>
                    </a:effectLst>
                  </a:rPr>
                  <a:t>(esclarece)</a:t>
                </a:r>
              </a:p>
            </p:txBody>
          </p:sp>
          <p:sp>
            <p:nvSpPr>
              <p:cNvPr id="11" name="Retângulo de cantos arredondados 10"/>
              <p:cNvSpPr/>
              <p:nvPr/>
            </p:nvSpPr>
            <p:spPr>
              <a:xfrm>
                <a:off x="6250793" y="5286388"/>
                <a:ext cx="2500330" cy="57148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660066"/>
                    </a:solidFill>
                    <a:effectLst>
                      <a:outerShdw blurRad="38100" dist="38100" dir="2700000" algn="tl">
                        <a:srgbClr val="000000">
                          <a:alpha val="43137"/>
                        </a:srgbClr>
                      </a:outerShdw>
                    </a:effectLst>
                    <a:latin typeface="Comic Sans MS" pitchFamily="66" charset="0"/>
                  </a:rPr>
                  <a:t>Filosofia</a:t>
                </a:r>
              </a:p>
            </p:txBody>
          </p:sp>
        </p:grpSp>
        <p:grpSp>
          <p:nvGrpSpPr>
            <p:cNvPr id="5" name="Grupo 20"/>
            <p:cNvGrpSpPr/>
            <p:nvPr/>
          </p:nvGrpSpPr>
          <p:grpSpPr>
            <a:xfrm>
              <a:off x="2821769" y="642918"/>
              <a:ext cx="3500462" cy="1800000"/>
              <a:chOff x="2821769" y="1214422"/>
              <a:chExt cx="3500462" cy="1800000"/>
            </a:xfrm>
            <a:grpFill/>
          </p:grpSpPr>
          <p:sp>
            <p:nvSpPr>
              <p:cNvPr id="17" name="Retângulo de cantos arredondados 16"/>
              <p:cNvSpPr/>
              <p:nvPr/>
            </p:nvSpPr>
            <p:spPr>
              <a:xfrm>
                <a:off x="2821769" y="1214422"/>
                <a:ext cx="3500462" cy="180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pt-BR" sz="3200" b="1" dirty="0">
                    <a:solidFill>
                      <a:schemeClr val="tx2">
                        <a:lumMod val="50000"/>
                      </a:schemeClr>
                    </a:solidFill>
                    <a:effectLst>
                      <a:outerShdw blurRad="38100" dist="38100" dir="2700000" algn="tl">
                        <a:srgbClr val="000000">
                          <a:alpha val="43137"/>
                        </a:srgbClr>
                      </a:outerShdw>
                    </a:effectLst>
                  </a:rPr>
                  <a:t>(sublima)</a:t>
                </a:r>
              </a:p>
            </p:txBody>
          </p:sp>
          <p:sp>
            <p:nvSpPr>
              <p:cNvPr id="12" name="Retângulo de cantos arredondados 11"/>
              <p:cNvSpPr/>
              <p:nvPr/>
            </p:nvSpPr>
            <p:spPr>
              <a:xfrm>
                <a:off x="3321835" y="1571612"/>
                <a:ext cx="2500330" cy="642918"/>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400" b="1" dirty="0">
                    <a:solidFill>
                      <a:srgbClr val="000066"/>
                    </a:solidFill>
                    <a:effectLst>
                      <a:outerShdw blurRad="38100" dist="38100" dir="2700000" algn="tl">
                        <a:srgbClr val="000000">
                          <a:alpha val="43137"/>
                        </a:srgbClr>
                      </a:outerShdw>
                    </a:effectLst>
                    <a:latin typeface="Comic Sans MS" pitchFamily="66" charset="0"/>
                  </a:rPr>
                  <a:t>Religião</a:t>
                </a:r>
              </a:p>
            </p:txBody>
          </p:sp>
        </p:grpSp>
        <p:sp>
          <p:nvSpPr>
            <p:cNvPr id="18" name="Seta para a esquerda e para a direita 17"/>
            <p:cNvSpPr/>
            <p:nvPr/>
          </p:nvSpPr>
          <p:spPr>
            <a:xfrm>
              <a:off x="3224124" y="4686487"/>
              <a:ext cx="2714644" cy="685686"/>
            </a:xfrm>
            <a:prstGeom prst="lef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CONHECIMENTO</a:t>
              </a:r>
            </a:p>
          </p:txBody>
        </p:sp>
        <p:grpSp>
          <p:nvGrpSpPr>
            <p:cNvPr id="6" name="Grupo 22"/>
            <p:cNvGrpSpPr/>
            <p:nvPr/>
          </p:nvGrpSpPr>
          <p:grpSpPr>
            <a:xfrm>
              <a:off x="2288957" y="1326290"/>
              <a:ext cx="4609410" cy="3461860"/>
              <a:chOff x="2288957" y="1897794"/>
              <a:chExt cx="4609410" cy="3461860"/>
            </a:xfrm>
            <a:grpFill/>
          </p:grpSpPr>
          <p:sp>
            <p:nvSpPr>
              <p:cNvPr id="19" name="Seta para a direita 18"/>
              <p:cNvSpPr/>
              <p:nvPr/>
            </p:nvSpPr>
            <p:spPr>
              <a:xfrm rot="18306240">
                <a:off x="925649" y="3282306"/>
                <a:ext cx="3440656" cy="71404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MORAL</a:t>
                </a:r>
              </a:p>
            </p:txBody>
          </p:sp>
          <p:sp>
            <p:nvSpPr>
              <p:cNvPr id="22" name="Seta para cima 21"/>
              <p:cNvSpPr/>
              <p:nvPr/>
            </p:nvSpPr>
            <p:spPr>
              <a:xfrm rot="19479299">
                <a:off x="6233387" y="1897794"/>
                <a:ext cx="664980" cy="3434353"/>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fontAlgn="auto" hangingPunct="1">
                  <a:spcBef>
                    <a:spcPts val="0"/>
                  </a:spcBef>
                  <a:spcAft>
                    <a:spcPts val="0"/>
                  </a:spcAft>
                  <a:defRPr/>
                </a:pPr>
                <a:r>
                  <a:rPr lang="pt-BR" b="1" dirty="0">
                    <a:solidFill>
                      <a:schemeClr val="bg2">
                        <a:lumMod val="10000"/>
                      </a:schemeClr>
                    </a:solidFill>
                    <a:effectLst>
                      <a:outerShdw blurRad="38100" dist="38100" dir="2700000" algn="tl">
                        <a:srgbClr val="000000">
                          <a:alpha val="43137"/>
                        </a:srgbClr>
                      </a:outerShdw>
                    </a:effectLst>
                    <a:latin typeface="Comic Sans MS" pitchFamily="66" charset="0"/>
                  </a:rPr>
                  <a:t>MORAL</a:t>
                </a:r>
              </a:p>
            </p:txBody>
          </p:sp>
        </p:grpSp>
      </p:grpSp>
      <p:sp>
        <p:nvSpPr>
          <p:cNvPr id="21" name="Retângulo de cantos arredondados 20"/>
          <p:cNvSpPr/>
          <p:nvPr/>
        </p:nvSpPr>
        <p:spPr>
          <a:xfrm>
            <a:off x="214282" y="214314"/>
            <a:ext cx="8786874" cy="5714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b="1" spc="100" dirty="0" smtClean="0">
                <a:solidFill>
                  <a:srgbClr val="003300"/>
                </a:solidFill>
                <a:effectLst>
                  <a:outerShdw blurRad="38100" dist="38100" dir="2700000" algn="tl">
                    <a:srgbClr val="000000">
                      <a:alpha val="43137"/>
                    </a:srgbClr>
                  </a:outerShdw>
                </a:effectLst>
                <a:latin typeface="Comic Sans MS" pitchFamily="66" charset="0"/>
              </a:rPr>
              <a:t>TRÍPLICE </a:t>
            </a:r>
            <a:r>
              <a:rPr lang="pt-BR" b="1" spc="100" dirty="0">
                <a:solidFill>
                  <a:srgbClr val="003300"/>
                </a:solidFill>
                <a:effectLst>
                  <a:outerShdw blurRad="38100" dist="38100" dir="2700000" algn="tl">
                    <a:srgbClr val="000000">
                      <a:alpha val="43137"/>
                    </a:srgbClr>
                  </a:outerShdw>
                </a:effectLst>
                <a:latin typeface="Comic Sans MS" pitchFamily="66" charset="0"/>
              </a:rPr>
              <a:t>ASPECTO DA DOUTRINA </a:t>
            </a:r>
            <a:r>
              <a:rPr lang="pt-BR" b="1" spc="100" dirty="0" smtClean="0">
                <a:solidFill>
                  <a:srgbClr val="003300"/>
                </a:solidFill>
                <a:effectLst>
                  <a:outerShdw blurRad="38100" dist="38100" dir="2700000" algn="tl">
                    <a:srgbClr val="000000">
                      <a:alpha val="43137"/>
                    </a:srgbClr>
                  </a:outerShdw>
                </a:effectLst>
                <a:latin typeface="Comic Sans MS" pitchFamily="66" charset="0"/>
              </a:rPr>
              <a:t>ESPÍRITA (recordando)</a:t>
            </a:r>
            <a:endParaRPr lang="pt-BR" b="1" spc="100" dirty="0">
              <a:solidFill>
                <a:srgbClr val="0033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85000"/>
            </a:schemeClr>
          </a:solidFill>
          <a:ln>
            <a:solidFill>
              <a:srgbClr val="003300"/>
            </a:solidFill>
          </a:ln>
          <a:effectLst>
            <a:outerShdw blurRad="50800" dist="38100" dir="2700000" algn="tl" rotWithShape="0">
              <a:prstClr val="black">
                <a:alpha val="40000"/>
              </a:prstClr>
            </a:outerShdw>
          </a:effectLst>
        </p:spPr>
        <p:txBody>
          <a:bodyPr/>
          <a:lstStyle/>
          <a:p>
            <a:r>
              <a:rPr lang="pt-BR" sz="4000" dirty="0" smtClean="0">
                <a:latin typeface="Comic Sans MS" panose="030F0702030302020204" pitchFamily="66" charset="0"/>
              </a:rPr>
              <a:t>Metodologia de trabalho</a:t>
            </a:r>
            <a:endParaRPr lang="pt-BR" sz="4000" dirty="0">
              <a:latin typeface="Comic Sans MS" panose="030F0702030302020204" pitchFamily="66" charset="0"/>
            </a:endParaRPr>
          </a:p>
        </p:txBody>
      </p:sp>
      <p:sp>
        <p:nvSpPr>
          <p:cNvPr id="3" name="Espaço Reservado para Conteúdo 2"/>
          <p:cNvSpPr>
            <a:spLocks noGrp="1"/>
          </p:cNvSpPr>
          <p:nvPr>
            <p:ph idx="1"/>
          </p:nvPr>
        </p:nvSpPr>
        <p:spPr>
          <a:ln>
            <a:solidFill>
              <a:schemeClr val="tx1"/>
            </a:solidFill>
          </a:ln>
        </p:spPr>
        <p:txBody>
          <a:bodyPr/>
          <a:lstStyle/>
          <a:p>
            <a:pPr algn="ctr"/>
            <a:r>
              <a:rPr lang="pt-BR" b="1" dirty="0" smtClean="0">
                <a:solidFill>
                  <a:srgbClr val="FF0000"/>
                </a:solidFill>
                <a:latin typeface="Comic Sans MS" panose="030F0702030302020204" pitchFamily="66" charset="0"/>
              </a:rPr>
              <a:t>Leitura de textos</a:t>
            </a:r>
          </a:p>
          <a:p>
            <a:pPr algn="ctr"/>
            <a:r>
              <a:rPr lang="pt-BR" b="1" dirty="0" smtClean="0">
                <a:latin typeface="Comic Sans MS" panose="030F0702030302020204" pitchFamily="66" charset="0"/>
              </a:rPr>
              <a:t>Apresentações com recursos visuais</a:t>
            </a:r>
          </a:p>
          <a:p>
            <a:pPr algn="ctr"/>
            <a:r>
              <a:rPr lang="pt-BR" b="1" dirty="0" smtClean="0">
                <a:solidFill>
                  <a:srgbClr val="FF0000"/>
                </a:solidFill>
                <a:latin typeface="Comic Sans MS" panose="030F0702030302020204" pitchFamily="66" charset="0"/>
              </a:rPr>
              <a:t>Explanação sobre o conteúdo das obras</a:t>
            </a:r>
          </a:p>
          <a:p>
            <a:pPr algn="ctr"/>
            <a:r>
              <a:rPr lang="pt-BR" b="1" dirty="0" smtClean="0">
                <a:latin typeface="Comic Sans MS" panose="030F0702030302020204" pitchFamily="66" charset="0"/>
              </a:rPr>
              <a:t>Abertura para perguntas, troca de ideias e debate</a:t>
            </a:r>
          </a:p>
          <a:p>
            <a:pPr marL="0" indent="0">
              <a:buNone/>
            </a:pPr>
            <a:endParaRPr lang="pt-BR" dirty="0">
              <a:latin typeface="Comic Sans MS" panose="030F0702030302020204" pitchFamily="66" charset="0"/>
            </a:endParaRPr>
          </a:p>
        </p:txBody>
      </p:sp>
    </p:spTree>
    <p:extLst>
      <p:ext uri="{BB962C8B-B14F-4D97-AF65-F5344CB8AC3E}">
        <p14:creationId xmlns:p14="http://schemas.microsoft.com/office/powerpoint/2010/main" val="1682873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79512" y="908720"/>
            <a:ext cx="8786842" cy="4608512"/>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30000"/>
              </a:lnSpc>
              <a:spcBef>
                <a:spcPts val="0"/>
              </a:spcBef>
              <a:spcAft>
                <a:spcPts val="0"/>
              </a:spcAft>
              <a:defRPr/>
            </a:pPr>
            <a:r>
              <a:rPr lang="pt-BR" sz="3600" b="1" dirty="0">
                <a:solidFill>
                  <a:schemeClr val="accent4">
                    <a:lumMod val="75000"/>
                  </a:schemeClr>
                </a:solidFill>
                <a:effectLst>
                  <a:outerShdw blurRad="38100" dist="38100" dir="2700000" algn="tl">
                    <a:srgbClr val="000000">
                      <a:alpha val="43137"/>
                    </a:srgbClr>
                  </a:outerShdw>
                </a:effectLst>
                <a:latin typeface="Comic Sans MS" pitchFamily="66" charset="0"/>
              </a:rPr>
              <a:t>O tríplice aspecto da Doutrina Espírita decorre da própria conceituação dada por Allan Kardec para o Espiritismo.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132856"/>
            <a:ext cx="8229600" cy="2808312"/>
          </a:xfrm>
          <a:solidFill>
            <a:schemeClr val="accent4">
              <a:lumMod val="20000"/>
              <a:lumOff val="80000"/>
            </a:schemeClr>
          </a:solidFill>
          <a:ln>
            <a:solidFill>
              <a:srgbClr val="660033"/>
            </a:solidFill>
          </a:ln>
        </p:spPr>
        <p:txBody>
          <a:bodyPr/>
          <a:lstStyle/>
          <a:p>
            <a:pPr marL="0" indent="0" algn="ctr">
              <a:buNone/>
            </a:pPr>
            <a:r>
              <a:rPr lang="pt-BR" dirty="0">
                <a:latin typeface="Comic Sans MS" panose="030F0702030302020204" pitchFamily="66" charset="0"/>
              </a:rPr>
              <a:t>Para se designarem coisas novas são precisos termos novos. Assim o exige a clareza da linguagem, para evitar a confusão inerente a variedade de sentidos das mesmas palavras. </a:t>
            </a:r>
          </a:p>
          <a:p>
            <a:endParaRPr lang="pt-BR" dirty="0"/>
          </a:p>
        </p:txBody>
      </p:sp>
      <p:sp>
        <p:nvSpPr>
          <p:cNvPr id="4" name="Título 1"/>
          <p:cNvSpPr>
            <a:spLocks noGrp="1"/>
          </p:cNvSpPr>
          <p:nvPr>
            <p:ph type="title"/>
          </p:nvPr>
        </p:nvSpPr>
        <p:spPr>
          <a:ln>
            <a:solidFill>
              <a:schemeClr val="tx2">
                <a:lumMod val="75000"/>
              </a:schemeClr>
            </a:solidFill>
          </a:ln>
        </p:spPr>
        <p:txBody>
          <a:bodyPr/>
          <a:lstStyle/>
          <a:p>
            <a:r>
              <a:rPr lang="pt-BR" sz="3600" b="1" dirty="0" smtClean="0">
                <a:solidFill>
                  <a:srgbClr val="660066"/>
                </a:solidFill>
                <a:effectLst>
                  <a:outerShdw blurRad="38100" dist="38100" dir="2700000" algn="tl">
                    <a:srgbClr val="000000">
                      <a:alpha val="43137"/>
                    </a:srgbClr>
                  </a:outerShdw>
                </a:effectLst>
                <a:latin typeface="Comic Sans MS" panose="030F0702030302020204" pitchFamily="66" charset="0"/>
              </a:rPr>
              <a:t>Kardec criou uma terminologia própria</a:t>
            </a:r>
            <a:endParaRPr lang="pt-BR" sz="3600" b="1" dirty="0">
              <a:solidFill>
                <a:srgbClr val="660066"/>
              </a:solidFill>
              <a:effectLst>
                <a:outerShdw blurRad="38100" dist="38100" dir="2700000" algn="tl">
                  <a:srgbClr val="000000">
                    <a:alpha val="43137"/>
                  </a:srgbClr>
                </a:outerShdw>
              </a:effectLst>
              <a:latin typeface="Comic Sans MS" panose="030F0702030302020204" pitchFamily="66" charset="0"/>
            </a:endParaRPr>
          </a:p>
        </p:txBody>
      </p:sp>
      <p:sp>
        <p:nvSpPr>
          <p:cNvPr id="5" name="Retângulo de cantos arredondados 4"/>
          <p:cNvSpPr/>
          <p:nvPr/>
        </p:nvSpPr>
        <p:spPr bwMode="auto">
          <a:xfrm>
            <a:off x="395536" y="5949280"/>
            <a:ext cx="5018654"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i="1" dirty="0" smtClean="0">
                <a:solidFill>
                  <a:schemeClr val="tx2">
                    <a:lumMod val="10000"/>
                  </a:schemeClr>
                </a:solidFill>
                <a:latin typeface="Comic Sans MS" pitchFamily="66" charset="0"/>
                <a:cs typeface="+mn-cs"/>
              </a:rPr>
              <a:t>Livro dos Espíritos</a:t>
            </a:r>
            <a:r>
              <a:rPr lang="pt-BR" sz="1400" dirty="0" smtClean="0">
                <a:solidFill>
                  <a:schemeClr val="tx2">
                    <a:lumMod val="10000"/>
                  </a:schemeClr>
                </a:solidFill>
                <a:latin typeface="Comic Sans MS" pitchFamily="66" charset="0"/>
                <a:cs typeface="+mn-cs"/>
              </a:rPr>
              <a:t>. Introdução, item I.</a:t>
            </a:r>
            <a:endParaRPr lang="pt-BR" sz="1400" dirty="0">
              <a:solidFill>
                <a:schemeClr val="tx2">
                  <a:lumMod val="10000"/>
                </a:schemeClr>
              </a:solidFill>
              <a:latin typeface="Comic Sans MS" pitchFamily="66" charset="0"/>
              <a:cs typeface="+mn-cs"/>
            </a:endParaRPr>
          </a:p>
        </p:txBody>
      </p:sp>
    </p:spTree>
    <p:extLst>
      <p:ext uri="{BB962C8B-B14F-4D97-AF65-F5344CB8AC3E}">
        <p14:creationId xmlns:p14="http://schemas.microsoft.com/office/powerpoint/2010/main" val="1988359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332656"/>
            <a:ext cx="8229600" cy="1756791"/>
          </a:xfrm>
          <a:solidFill>
            <a:schemeClr val="accent4">
              <a:lumMod val="20000"/>
              <a:lumOff val="80000"/>
            </a:schemeClr>
          </a:solidFill>
          <a:ln>
            <a:solidFill>
              <a:srgbClr val="660033"/>
            </a:solidFill>
          </a:ln>
        </p:spPr>
        <p:txBody>
          <a:bodyPr/>
          <a:lstStyle/>
          <a:p>
            <a:pPr marL="0" indent="0" algn="ctr">
              <a:buNone/>
            </a:pPr>
            <a:r>
              <a:rPr lang="pt-BR" sz="2400" dirty="0">
                <a:latin typeface="Comic Sans MS" panose="030F0702030302020204" pitchFamily="66" charset="0"/>
              </a:rPr>
              <a:t>Os vocábulos </a:t>
            </a:r>
            <a:r>
              <a:rPr lang="pt-BR" sz="2400" i="1" dirty="0">
                <a:solidFill>
                  <a:srgbClr val="FF0000"/>
                </a:solidFill>
                <a:latin typeface="Comic Sans MS" panose="030F0702030302020204" pitchFamily="66" charset="0"/>
              </a:rPr>
              <a:t>espiritual</a:t>
            </a:r>
            <a:r>
              <a:rPr lang="pt-BR" sz="2400" dirty="0">
                <a:solidFill>
                  <a:srgbClr val="FF0000"/>
                </a:solidFill>
                <a:latin typeface="Comic Sans MS" panose="030F0702030302020204" pitchFamily="66" charset="0"/>
              </a:rPr>
              <a:t>, </a:t>
            </a:r>
            <a:r>
              <a:rPr lang="pt-BR" sz="2400" i="1" dirty="0">
                <a:solidFill>
                  <a:srgbClr val="FF0000"/>
                </a:solidFill>
                <a:latin typeface="Comic Sans MS" panose="030F0702030302020204" pitchFamily="66" charset="0"/>
              </a:rPr>
              <a:t>espiritualista</a:t>
            </a:r>
            <a:r>
              <a:rPr lang="pt-BR" sz="2400" dirty="0">
                <a:solidFill>
                  <a:srgbClr val="FF0000"/>
                </a:solidFill>
                <a:latin typeface="Comic Sans MS" panose="030F0702030302020204" pitchFamily="66" charset="0"/>
              </a:rPr>
              <a:t>, </a:t>
            </a:r>
            <a:r>
              <a:rPr lang="pt-BR" sz="2400" i="1" dirty="0">
                <a:solidFill>
                  <a:srgbClr val="FF0000"/>
                </a:solidFill>
                <a:latin typeface="Comic Sans MS" panose="030F0702030302020204" pitchFamily="66" charset="0"/>
              </a:rPr>
              <a:t>espiritualismo </a:t>
            </a:r>
            <a:r>
              <a:rPr lang="pt-BR" sz="2400" dirty="0">
                <a:latin typeface="Comic Sans MS" panose="030F0702030302020204" pitchFamily="66" charset="0"/>
              </a:rPr>
              <a:t>tem acepção bem definida. Dar-lhes outra, para aplica-los a Doutrina dos Espíritos, </a:t>
            </a:r>
            <a:r>
              <a:rPr lang="pt-BR" sz="2400" dirty="0" smtClean="0">
                <a:latin typeface="Comic Sans MS" panose="030F0702030302020204" pitchFamily="66" charset="0"/>
              </a:rPr>
              <a:t>vai-se </a:t>
            </a:r>
            <a:r>
              <a:rPr lang="pt-BR" sz="2400" dirty="0">
                <a:latin typeface="Comic Sans MS" panose="030F0702030302020204" pitchFamily="66" charset="0"/>
              </a:rPr>
              <a:t>multiplicar as causas já numerosas de </a:t>
            </a:r>
            <a:r>
              <a:rPr lang="pt-BR" sz="2400" dirty="0" smtClean="0">
                <a:latin typeface="Comic Sans MS" panose="030F0702030302020204" pitchFamily="66" charset="0"/>
              </a:rPr>
              <a:t>duplicidade </a:t>
            </a:r>
            <a:r>
              <a:rPr lang="pt-BR" sz="2400" dirty="0">
                <a:latin typeface="Comic Sans MS" panose="030F0702030302020204" pitchFamily="66" charset="0"/>
              </a:rPr>
              <a:t>de </a:t>
            </a:r>
            <a:r>
              <a:rPr lang="pt-BR" sz="2400" dirty="0" smtClean="0">
                <a:latin typeface="Comic Sans MS" panose="030F0702030302020204" pitchFamily="66" charset="0"/>
              </a:rPr>
              <a:t>sentido</a:t>
            </a:r>
            <a:r>
              <a:rPr lang="pt-BR" sz="2400" dirty="0">
                <a:latin typeface="Comic Sans MS" panose="030F0702030302020204" pitchFamily="66" charset="0"/>
              </a:rPr>
              <a:t>.</a:t>
            </a:r>
          </a:p>
          <a:p>
            <a:pPr marL="0" indent="0">
              <a:buNone/>
            </a:pPr>
            <a:endParaRPr lang="pt-BR" dirty="0"/>
          </a:p>
        </p:txBody>
      </p:sp>
      <p:sp>
        <p:nvSpPr>
          <p:cNvPr id="5" name="CaixaDeTexto 4"/>
          <p:cNvSpPr txBox="1"/>
          <p:nvPr/>
        </p:nvSpPr>
        <p:spPr>
          <a:xfrm>
            <a:off x="858546" y="2225550"/>
            <a:ext cx="7411014" cy="461665"/>
          </a:xfrm>
          <a:prstGeom prst="rect">
            <a:avLst/>
          </a:prstGeom>
          <a:solidFill>
            <a:srgbClr val="FFFFCC"/>
          </a:solidFill>
          <a:ln>
            <a:solidFill>
              <a:schemeClr val="bg2">
                <a:lumMod val="25000"/>
              </a:schemeClr>
            </a:solidFill>
          </a:ln>
        </p:spPr>
        <p:txBody>
          <a:bodyPr wrap="square" rtlCol="0">
            <a:spAutoFit/>
          </a:bodyPr>
          <a:lstStyle/>
          <a:p>
            <a:pPr algn="ctr"/>
            <a:r>
              <a:rPr lang="pt-BR" sz="2400" i="1" dirty="0" smtClean="0">
                <a:solidFill>
                  <a:srgbClr val="FF0000"/>
                </a:solidFill>
                <a:latin typeface="Comic Sans MS" panose="030F0702030302020204" pitchFamily="66" charset="0"/>
              </a:rPr>
              <a:t>Espiritual:  </a:t>
            </a:r>
            <a:r>
              <a:rPr lang="pt-BR" sz="2400" dirty="0" smtClean="0">
                <a:latin typeface="Comic Sans MS" panose="030F0702030302020204" pitchFamily="66" charset="0"/>
              </a:rPr>
              <a:t>relativo ao espírito</a:t>
            </a:r>
            <a:endParaRPr lang="pt-BR" sz="2400" i="1" dirty="0">
              <a:solidFill>
                <a:srgbClr val="FF0000"/>
              </a:solidFill>
              <a:latin typeface="Comic Sans MS" panose="030F0702030302020204" pitchFamily="66" charset="0"/>
            </a:endParaRPr>
          </a:p>
        </p:txBody>
      </p:sp>
      <p:sp>
        <p:nvSpPr>
          <p:cNvPr id="6" name="CaixaDeTexto 5"/>
          <p:cNvSpPr txBox="1"/>
          <p:nvPr/>
        </p:nvSpPr>
        <p:spPr>
          <a:xfrm>
            <a:off x="457200" y="2848423"/>
            <a:ext cx="8213706" cy="3416320"/>
          </a:xfrm>
          <a:prstGeom prst="rect">
            <a:avLst/>
          </a:prstGeom>
          <a:solidFill>
            <a:schemeClr val="accent3">
              <a:lumMod val="40000"/>
              <a:lumOff val="60000"/>
            </a:schemeClr>
          </a:solidFill>
          <a:ln>
            <a:solidFill>
              <a:schemeClr val="tx1"/>
            </a:solidFill>
          </a:ln>
        </p:spPr>
        <p:txBody>
          <a:bodyPr wrap="square" rtlCol="0">
            <a:spAutoFit/>
          </a:bodyPr>
          <a:lstStyle/>
          <a:p>
            <a:pPr algn="ctr"/>
            <a:r>
              <a:rPr lang="pt-BR" sz="2400" i="1" dirty="0" smtClean="0">
                <a:solidFill>
                  <a:srgbClr val="FF0000"/>
                </a:solidFill>
                <a:latin typeface="Comic Sans MS" panose="030F0702030302020204" pitchFamily="66" charset="0"/>
              </a:rPr>
              <a:t>Espiritualista: </a:t>
            </a:r>
            <a:r>
              <a:rPr lang="pt-BR" sz="2400" dirty="0" smtClean="0">
                <a:latin typeface="Comic Sans MS" panose="030F0702030302020204" pitchFamily="66" charset="0"/>
              </a:rPr>
              <a:t>aquele que crê que o mundo não é só matéria, porém, isso não implica em crença na manifestação dos Espíritos.</a:t>
            </a:r>
          </a:p>
          <a:p>
            <a:pPr algn="ctr"/>
            <a:r>
              <a:rPr lang="pt-BR" sz="2400" dirty="0" smtClean="0">
                <a:latin typeface="Comic Sans MS" panose="030F0702030302020204" pitchFamily="66" charset="0"/>
              </a:rPr>
              <a:t>O espiritualismo </a:t>
            </a:r>
            <a:r>
              <a:rPr lang="pt-BR" sz="2400" dirty="0">
                <a:latin typeface="Comic Sans MS" panose="030F0702030302020204" pitchFamily="66" charset="0"/>
              </a:rPr>
              <a:t>é o oposto do materialismo. Quem quer que acredite haver em si  alguma coisa mais do que matéria, é </a:t>
            </a:r>
            <a:r>
              <a:rPr lang="pt-BR" sz="2400" i="1" dirty="0">
                <a:solidFill>
                  <a:srgbClr val="FF0000"/>
                </a:solidFill>
                <a:latin typeface="Comic Sans MS" panose="030F0702030302020204" pitchFamily="66" charset="0"/>
              </a:rPr>
              <a:t>espiritualista</a:t>
            </a:r>
            <a:r>
              <a:rPr lang="pt-BR" sz="2400" dirty="0">
                <a:latin typeface="Comic Sans MS" panose="030F0702030302020204" pitchFamily="66" charset="0"/>
              </a:rPr>
              <a:t>. </a:t>
            </a:r>
            <a:endParaRPr lang="pt-BR" sz="2400" dirty="0" smtClean="0">
              <a:latin typeface="Comic Sans MS" panose="030F0702030302020204" pitchFamily="66" charset="0"/>
            </a:endParaRPr>
          </a:p>
          <a:p>
            <a:pPr algn="ctr"/>
            <a:r>
              <a:rPr lang="pt-BR" sz="2400" dirty="0" smtClean="0">
                <a:latin typeface="Comic Sans MS" panose="030F0702030302020204" pitchFamily="66" charset="0"/>
              </a:rPr>
              <a:t>Não precisa de crer na existência dos </a:t>
            </a:r>
          </a:p>
          <a:p>
            <a:pPr algn="ctr"/>
            <a:r>
              <a:rPr lang="pt-BR" sz="2400" dirty="0" smtClean="0">
                <a:latin typeface="Comic Sans MS" panose="030F0702030302020204" pitchFamily="66" charset="0"/>
              </a:rPr>
              <a:t>Espíritos.</a:t>
            </a:r>
            <a:endParaRPr lang="pt-BR" sz="2400" dirty="0">
              <a:latin typeface="Comic Sans MS" panose="030F0702030302020204" pitchFamily="66" charset="0"/>
            </a:endParaRPr>
          </a:p>
          <a:p>
            <a:pPr algn="ctr"/>
            <a:endParaRPr lang="pt-BR" sz="2400" i="1" dirty="0">
              <a:solidFill>
                <a:srgbClr val="FF0000"/>
              </a:solidFill>
              <a:latin typeface="Comic Sans MS" panose="030F0702030302020204" pitchFamily="66" charset="0"/>
            </a:endParaRPr>
          </a:p>
        </p:txBody>
      </p:sp>
      <p:sp>
        <p:nvSpPr>
          <p:cNvPr id="4" name="Retângulo de cantos arredondados 3"/>
          <p:cNvSpPr/>
          <p:nvPr/>
        </p:nvSpPr>
        <p:spPr bwMode="auto">
          <a:xfrm>
            <a:off x="0" y="6425952"/>
            <a:ext cx="5616624"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i="1" dirty="0" smtClean="0">
                <a:solidFill>
                  <a:schemeClr val="tx2">
                    <a:lumMod val="10000"/>
                  </a:schemeClr>
                </a:solidFill>
                <a:latin typeface="Comic Sans MS" pitchFamily="66" charset="0"/>
                <a:cs typeface="+mn-cs"/>
              </a:rPr>
              <a:t>Livro dos Espíritos</a:t>
            </a:r>
            <a:r>
              <a:rPr lang="pt-BR" sz="1400" dirty="0" smtClean="0">
                <a:solidFill>
                  <a:schemeClr val="tx2">
                    <a:lumMod val="10000"/>
                  </a:schemeClr>
                </a:solidFill>
                <a:latin typeface="Comic Sans MS" pitchFamily="66" charset="0"/>
                <a:cs typeface="+mn-cs"/>
              </a:rPr>
              <a:t>. Introdução, item I e </a:t>
            </a:r>
            <a:r>
              <a:rPr lang="pt-BR" sz="1400" i="1" dirty="0" smtClean="0">
                <a:solidFill>
                  <a:schemeClr val="tx2">
                    <a:lumMod val="10000"/>
                  </a:schemeClr>
                </a:solidFill>
                <a:latin typeface="Comic Sans MS" pitchFamily="66" charset="0"/>
                <a:cs typeface="+mn-cs"/>
              </a:rPr>
              <a:t>Dicionário Espírita</a:t>
            </a:r>
            <a:r>
              <a:rPr lang="pt-BR" sz="1400" dirty="0" smtClean="0">
                <a:solidFill>
                  <a:schemeClr val="tx2">
                    <a:lumMod val="10000"/>
                  </a:schemeClr>
                </a:solidFill>
                <a:latin typeface="Comic Sans MS" pitchFamily="66" charset="0"/>
                <a:cs typeface="+mn-cs"/>
              </a:rPr>
              <a:t>.</a:t>
            </a:r>
            <a:endParaRPr lang="pt-BR" sz="1400" dirty="0">
              <a:solidFill>
                <a:schemeClr val="tx2">
                  <a:lumMod val="10000"/>
                </a:schemeClr>
              </a:solidFill>
              <a:latin typeface="Comic Sans MS" pitchFamily="66" charset="0"/>
              <a:cs typeface="+mn-cs"/>
            </a:endParaRPr>
          </a:p>
        </p:txBody>
      </p:sp>
    </p:spTree>
    <p:extLst>
      <p:ext uri="{BB962C8B-B14F-4D97-AF65-F5344CB8AC3E}">
        <p14:creationId xmlns:p14="http://schemas.microsoft.com/office/powerpoint/2010/main" val="79236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418058"/>
          </a:xfrm>
          <a:ln>
            <a:solidFill>
              <a:srgbClr val="660066"/>
            </a:solidFill>
          </a:ln>
        </p:spPr>
        <p:txBody>
          <a:bodyPr/>
          <a:lstStyle/>
          <a:p>
            <a:r>
              <a:rPr lang="pt-BR" sz="2000" b="1" dirty="0" smtClean="0">
                <a:solidFill>
                  <a:srgbClr val="660066"/>
                </a:solidFill>
                <a:effectLst>
                  <a:outerShdw blurRad="38100" dist="38100" dir="2700000" algn="tl">
                    <a:srgbClr val="000000">
                      <a:alpha val="43137"/>
                    </a:srgbClr>
                  </a:outerShdw>
                </a:effectLst>
                <a:latin typeface="Comic Sans MS" panose="030F0702030302020204" pitchFamily="66" charset="0"/>
              </a:rPr>
              <a:t>Terminologia (cont.)</a:t>
            </a:r>
            <a:endParaRPr lang="pt-BR" sz="2000" b="1" dirty="0">
              <a:solidFill>
                <a:srgbClr val="660066"/>
              </a:solidFill>
              <a:effectLst>
                <a:outerShdw blurRad="38100" dist="38100" dir="2700000" algn="tl">
                  <a:srgbClr val="000000">
                    <a:alpha val="43137"/>
                  </a:srgbClr>
                </a:outerShdw>
              </a:effectLst>
            </a:endParaRPr>
          </a:p>
        </p:txBody>
      </p:sp>
      <p:sp>
        <p:nvSpPr>
          <p:cNvPr id="6" name="CaixaDeTexto 5"/>
          <p:cNvSpPr txBox="1"/>
          <p:nvPr/>
        </p:nvSpPr>
        <p:spPr>
          <a:xfrm>
            <a:off x="611560" y="1124744"/>
            <a:ext cx="7848872" cy="1015663"/>
          </a:xfrm>
          <a:prstGeom prst="rect">
            <a:avLst/>
          </a:prstGeom>
          <a:solidFill>
            <a:schemeClr val="bg2">
              <a:lumMod val="90000"/>
            </a:schemeClr>
          </a:solidFill>
          <a:ln>
            <a:solidFill>
              <a:schemeClr val="tx1"/>
            </a:solidFill>
          </a:ln>
        </p:spPr>
        <p:txBody>
          <a:bodyPr wrap="square" rtlCol="0">
            <a:spAutoFit/>
          </a:bodyPr>
          <a:lstStyle/>
          <a:p>
            <a:pPr algn="ctr"/>
            <a:r>
              <a:rPr lang="pt-BR" sz="2000" b="1" dirty="0">
                <a:latin typeface="Comic Sans MS" panose="030F0702030302020204" pitchFamily="66" charset="0"/>
              </a:rPr>
              <a:t>Usamos os termos </a:t>
            </a:r>
            <a:r>
              <a:rPr lang="pt-BR" sz="2000" b="1" i="1" dirty="0">
                <a:solidFill>
                  <a:srgbClr val="FF0000"/>
                </a:solidFill>
                <a:latin typeface="Comic Sans MS" panose="030F0702030302020204" pitchFamily="66" charset="0"/>
              </a:rPr>
              <a:t>espírita </a:t>
            </a:r>
            <a:r>
              <a:rPr lang="pt-BR" sz="2000" b="1" dirty="0">
                <a:latin typeface="Comic Sans MS" panose="030F0702030302020204" pitchFamily="66" charset="0"/>
              </a:rPr>
              <a:t>e</a:t>
            </a:r>
            <a:r>
              <a:rPr lang="pt-BR" sz="2000" b="1" dirty="0">
                <a:solidFill>
                  <a:srgbClr val="FF0000"/>
                </a:solidFill>
                <a:latin typeface="Comic Sans MS" panose="030F0702030302020204" pitchFamily="66" charset="0"/>
              </a:rPr>
              <a:t> </a:t>
            </a:r>
            <a:r>
              <a:rPr lang="pt-BR" sz="2000" b="1" i="1" dirty="0">
                <a:solidFill>
                  <a:srgbClr val="FF0000"/>
                </a:solidFill>
                <a:latin typeface="Comic Sans MS" panose="030F0702030302020204" pitchFamily="66" charset="0"/>
              </a:rPr>
              <a:t>espiritismo</a:t>
            </a:r>
            <a:r>
              <a:rPr lang="pt-BR" sz="2000" b="1" dirty="0">
                <a:solidFill>
                  <a:srgbClr val="FF0000"/>
                </a:solidFill>
                <a:latin typeface="Comic Sans MS" panose="030F0702030302020204" pitchFamily="66" charset="0"/>
              </a:rPr>
              <a:t> </a:t>
            </a:r>
            <a:r>
              <a:rPr lang="pt-BR" sz="2000" b="1" dirty="0">
                <a:latin typeface="Comic Sans MS" panose="030F0702030302020204" pitchFamily="66" charset="0"/>
              </a:rPr>
              <a:t>em vez das palavras espiritual, espiritualismo.</a:t>
            </a:r>
          </a:p>
          <a:p>
            <a:pPr algn="ctr"/>
            <a:endParaRPr lang="pt-BR" sz="2000" b="1" dirty="0"/>
          </a:p>
        </p:txBody>
      </p:sp>
      <p:sp>
        <p:nvSpPr>
          <p:cNvPr id="8" name="CaixaDeTexto 7"/>
          <p:cNvSpPr txBox="1"/>
          <p:nvPr/>
        </p:nvSpPr>
        <p:spPr>
          <a:xfrm>
            <a:off x="611560" y="2860286"/>
            <a:ext cx="7920880" cy="2523768"/>
          </a:xfrm>
          <a:prstGeom prst="rect">
            <a:avLst/>
          </a:prstGeom>
          <a:solidFill>
            <a:schemeClr val="bg2"/>
          </a:solidFill>
          <a:ln>
            <a:solidFill>
              <a:schemeClr val="tx1"/>
            </a:solidFill>
          </a:ln>
        </p:spPr>
        <p:txBody>
          <a:bodyPr wrap="square" rtlCol="0">
            <a:spAutoFit/>
          </a:bodyPr>
          <a:lstStyle/>
          <a:p>
            <a:r>
              <a:rPr lang="pt-BR" sz="2000" b="1" i="1" dirty="0">
                <a:solidFill>
                  <a:srgbClr val="FF0000"/>
                </a:solidFill>
                <a:latin typeface="Comic Sans MS" panose="030F0702030302020204" pitchFamily="66" charset="0"/>
              </a:rPr>
              <a:t>Espiritismo: </a:t>
            </a:r>
            <a:r>
              <a:rPr lang="pt-BR" sz="2000" b="1" dirty="0">
                <a:latin typeface="Comic Sans MS" panose="030F0702030302020204" pitchFamily="66" charset="0"/>
              </a:rPr>
              <a:t>doutrina filosófica, científica, e de consequências morais, fundadas sobre a crença na existência dos Espíritos, tratando da imortalidade da alma, da natureza dos Espíritos e suas relações com os homens, das leis morais, da vida presente, da vida futura e do futuro da Humanidade, segundo o ensinamento dado pelos Espíritos Superiores com a ajuda de diversos médiuns</a:t>
            </a:r>
          </a:p>
          <a:p>
            <a:endParaRPr lang="pt-BR" dirty="0"/>
          </a:p>
        </p:txBody>
      </p:sp>
      <p:sp>
        <p:nvSpPr>
          <p:cNvPr id="10" name="CaixaDeTexto 9"/>
          <p:cNvSpPr txBox="1"/>
          <p:nvPr/>
        </p:nvSpPr>
        <p:spPr>
          <a:xfrm>
            <a:off x="2267744" y="2289646"/>
            <a:ext cx="3960440" cy="400110"/>
          </a:xfrm>
          <a:prstGeom prst="rect">
            <a:avLst/>
          </a:prstGeom>
          <a:solidFill>
            <a:srgbClr val="FFFF99"/>
          </a:solidFill>
          <a:ln>
            <a:solidFill>
              <a:schemeClr val="tx1"/>
            </a:solidFill>
          </a:ln>
        </p:spPr>
        <p:txBody>
          <a:bodyPr wrap="square" rtlCol="0">
            <a:spAutoFit/>
          </a:bodyPr>
          <a:lstStyle/>
          <a:p>
            <a:r>
              <a:rPr lang="pt-BR" b="1" i="1" dirty="0" smtClean="0">
                <a:solidFill>
                  <a:srgbClr val="FF0000"/>
                </a:solidFill>
              </a:rPr>
              <a:t>Espírita: </a:t>
            </a:r>
            <a:r>
              <a:rPr lang="pt-BR" sz="2000" b="1" dirty="0" smtClean="0">
                <a:latin typeface="Comic Sans MS" panose="030F0702030302020204" pitchFamily="66" charset="0"/>
              </a:rPr>
              <a:t>adepto do espiritismo</a:t>
            </a:r>
            <a:endParaRPr lang="pt-BR" sz="2000" b="1" dirty="0">
              <a:latin typeface="Comic Sans MS" panose="030F0702030302020204" pitchFamily="66" charset="0"/>
            </a:endParaRPr>
          </a:p>
        </p:txBody>
      </p:sp>
      <p:sp>
        <p:nvSpPr>
          <p:cNvPr id="13" name="CaixaDeTexto 12"/>
          <p:cNvSpPr txBox="1"/>
          <p:nvPr/>
        </p:nvSpPr>
        <p:spPr>
          <a:xfrm>
            <a:off x="575556" y="5554584"/>
            <a:ext cx="7920880" cy="984885"/>
          </a:xfrm>
          <a:prstGeom prst="rect">
            <a:avLst/>
          </a:prstGeom>
          <a:solidFill>
            <a:schemeClr val="accent1">
              <a:lumMod val="20000"/>
              <a:lumOff val="80000"/>
            </a:schemeClr>
          </a:solidFill>
          <a:ln>
            <a:solidFill>
              <a:schemeClr val="tx1"/>
            </a:solidFill>
          </a:ln>
        </p:spPr>
        <p:txBody>
          <a:bodyPr wrap="square" rtlCol="0">
            <a:spAutoFit/>
          </a:bodyPr>
          <a:lstStyle/>
          <a:p>
            <a:pPr algn="ctr"/>
            <a:r>
              <a:rPr lang="pt-BR" sz="2000" b="1" dirty="0">
                <a:latin typeface="Comic Sans MS" panose="030F0702030302020204" pitchFamily="66" charset="0"/>
              </a:rPr>
              <a:t>Os adeptos do Espiritismo serão os </a:t>
            </a:r>
            <a:r>
              <a:rPr lang="pt-BR" sz="2000" b="1" i="1" dirty="0">
                <a:solidFill>
                  <a:srgbClr val="FF0000"/>
                </a:solidFill>
                <a:latin typeface="Comic Sans MS" panose="030F0702030302020204" pitchFamily="66" charset="0"/>
              </a:rPr>
              <a:t>espíritas</a:t>
            </a:r>
            <a:r>
              <a:rPr lang="pt-BR" sz="2000" b="1" dirty="0">
                <a:solidFill>
                  <a:srgbClr val="FF0000"/>
                </a:solidFill>
                <a:latin typeface="Comic Sans MS" panose="030F0702030302020204" pitchFamily="66" charset="0"/>
              </a:rPr>
              <a:t>,</a:t>
            </a:r>
            <a:r>
              <a:rPr lang="pt-BR" sz="2000" b="1" dirty="0">
                <a:latin typeface="Comic Sans MS" panose="030F0702030302020204" pitchFamily="66" charset="0"/>
              </a:rPr>
              <a:t> ou, se quiserem , os </a:t>
            </a:r>
            <a:r>
              <a:rPr lang="pt-BR" sz="2000" b="1" i="1" dirty="0">
                <a:solidFill>
                  <a:srgbClr val="FF0000"/>
                </a:solidFill>
                <a:latin typeface="Comic Sans MS" panose="030F0702030302020204" pitchFamily="66" charset="0"/>
              </a:rPr>
              <a:t>espiritistas</a:t>
            </a:r>
            <a:r>
              <a:rPr lang="pt-BR" sz="2000" b="1" dirty="0"/>
              <a:t>.</a:t>
            </a:r>
          </a:p>
          <a:p>
            <a:endParaRPr lang="pt-BR" dirty="0"/>
          </a:p>
        </p:txBody>
      </p:sp>
    </p:spTree>
    <p:extLst>
      <p:ext uri="{BB962C8B-B14F-4D97-AF65-F5344CB8AC3E}">
        <p14:creationId xmlns:p14="http://schemas.microsoft.com/office/powerpoint/2010/main" val="779255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1331640" y="1268760"/>
            <a:ext cx="6429419" cy="3857652"/>
          </a:xfrm>
          <a:prstGeom prst="round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ct val="150000"/>
              </a:lnSpc>
              <a:spcBef>
                <a:spcPts val="0"/>
              </a:spcBef>
              <a:spcAft>
                <a:spcPts val="0"/>
              </a:spcAft>
              <a:defRPr/>
            </a:pPr>
            <a:r>
              <a:rPr lang="pt-BR" sz="4800" dirty="0" smtClean="0">
                <a:solidFill>
                  <a:schemeClr val="tx1"/>
                </a:solidFill>
                <a:effectLst>
                  <a:outerShdw blurRad="38100" dist="38100" dir="2700000" algn="tl">
                    <a:srgbClr val="000000">
                      <a:alpha val="43137"/>
                    </a:srgbClr>
                  </a:outerShdw>
                </a:effectLst>
                <a:latin typeface="Comic Sans MS" pitchFamily="66" charset="0"/>
                <a:ea typeface="Verdana" pitchFamily="34" charset="0"/>
                <a:cs typeface="Verdana" pitchFamily="34" charset="0"/>
              </a:rPr>
              <a:t>Conclusões sobre o aspecto tríplice do espiritismo</a:t>
            </a:r>
            <a:endParaRPr lang="pt-BR" sz="4800" dirty="0">
              <a:solidFill>
                <a:schemeClr val="tx1"/>
              </a:solidFill>
              <a:effectLst>
                <a:outerShdw blurRad="38100" dist="38100" dir="2700000" algn="tl">
                  <a:srgbClr val="000000">
                    <a:alpha val="43137"/>
                  </a:srgbClr>
                </a:outerShdw>
              </a:effectLst>
              <a:latin typeface="Comic Sans MS" pitchFamily="66" charset="0"/>
              <a:ea typeface="Verdana" pitchFamily="34" charset="0"/>
              <a:cs typeface="Verdana" pitchFamily="34" charset="0"/>
            </a:endParaRPr>
          </a:p>
          <a:p>
            <a:pPr algn="ctr" eaLnBrk="1" fontAlgn="auto" hangingPunct="1">
              <a:lnSpc>
                <a:spcPct val="150000"/>
              </a:lnSpc>
              <a:spcBef>
                <a:spcPts val="0"/>
              </a:spcBef>
              <a:spcAft>
                <a:spcPts val="0"/>
              </a:spcAft>
              <a:defRPr/>
            </a:pPr>
            <a:endParaRPr lang="pt-BR" sz="6400" dirty="0">
              <a:solidFill>
                <a:schemeClr val="tx1"/>
              </a:solidFill>
              <a:effectLst>
                <a:outerShdw blurRad="38100" dist="38100" dir="2700000" algn="tl">
                  <a:srgbClr val="000000">
                    <a:alpha val="43137"/>
                  </a:srgbClr>
                </a:outerShdw>
              </a:effectLst>
              <a:latin typeface="Comic Sans MS" pitchFamily="66"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tângulo de cantos arredondados 2"/>
          <p:cNvSpPr/>
          <p:nvPr/>
        </p:nvSpPr>
        <p:spPr>
          <a:xfrm>
            <a:off x="179512" y="260648"/>
            <a:ext cx="4929222" cy="857232"/>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 typeface="Wingdings" pitchFamily="2" charset="2"/>
              <a:buNone/>
              <a:defRPr/>
            </a:pPr>
            <a:r>
              <a:rPr lang="pt-BR" sz="3600" b="1" dirty="0">
                <a:solidFill>
                  <a:srgbClr val="660066"/>
                </a:solidFill>
                <a:effectLst>
                  <a:outerShdw blurRad="38100" dist="38100" dir="2700000" algn="tl">
                    <a:srgbClr val="000000">
                      <a:alpha val="43137"/>
                    </a:srgbClr>
                  </a:outerShdw>
                </a:effectLst>
                <a:latin typeface="Comic Sans MS" pitchFamily="66" charset="0"/>
              </a:rPr>
              <a:t>O Espiritismo é uma:</a:t>
            </a:r>
          </a:p>
        </p:txBody>
      </p:sp>
      <p:sp>
        <p:nvSpPr>
          <p:cNvPr id="4" name="Retângulo de cantos arredondados 3"/>
          <p:cNvSpPr/>
          <p:nvPr/>
        </p:nvSpPr>
        <p:spPr>
          <a:xfrm>
            <a:off x="175077" y="1417314"/>
            <a:ext cx="8571600" cy="1357322"/>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4000"/>
              </a:lnSpc>
              <a:spcBef>
                <a:spcPts val="0"/>
              </a:spcBef>
              <a:spcAft>
                <a:spcPts val="0"/>
              </a:spcAft>
              <a:buFont typeface="Wingdings" pitchFamily="2" charset="2"/>
              <a:buNone/>
              <a:defRPr/>
            </a:pPr>
            <a:r>
              <a:rPr lang="pt-BR" sz="3200" b="1" u="sng" dirty="0">
                <a:solidFill>
                  <a:schemeClr val="accent1">
                    <a:lumMod val="50000"/>
                  </a:schemeClr>
                </a:solidFill>
                <a:effectLst>
                  <a:outerShdw blurRad="38100" dist="38100" dir="2700000" algn="tl">
                    <a:srgbClr val="000000">
                      <a:alpha val="43137"/>
                    </a:srgbClr>
                  </a:outerShdw>
                </a:effectLst>
                <a:latin typeface="Comic Sans MS" pitchFamily="66" charset="0"/>
              </a:rPr>
              <a:t>Ciência</a:t>
            </a:r>
            <a:r>
              <a:rPr lang="pt-BR" sz="3200" b="1" dirty="0">
                <a:solidFill>
                  <a:schemeClr val="accent1">
                    <a:lumMod val="50000"/>
                  </a:schemeClr>
                </a:solidFill>
                <a:effectLst>
                  <a:outerShdw blurRad="38100" dist="38100" dir="2700000" algn="tl">
                    <a:srgbClr val="000000">
                      <a:alpha val="43137"/>
                    </a:srgbClr>
                  </a:outerShdw>
                </a:effectLst>
                <a:latin typeface="Comic Sans MS" pitchFamily="66" charset="0"/>
              </a:rPr>
              <a:t> de observação pelas relações que estabelece entre nós e os Espíritos.</a:t>
            </a:r>
          </a:p>
        </p:txBody>
      </p:sp>
      <p:sp>
        <p:nvSpPr>
          <p:cNvPr id="5" name="Retângulo de cantos arredondados 4"/>
          <p:cNvSpPr/>
          <p:nvPr/>
        </p:nvSpPr>
        <p:spPr>
          <a:xfrm>
            <a:off x="185296" y="3074070"/>
            <a:ext cx="8572528" cy="1285884"/>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4000"/>
              </a:lnSpc>
              <a:spcBef>
                <a:spcPts val="0"/>
              </a:spcBef>
              <a:spcAft>
                <a:spcPts val="0"/>
              </a:spcAft>
              <a:buFont typeface="Wingdings" pitchFamily="2" charset="2"/>
              <a:buNone/>
              <a:defRPr/>
            </a:pPr>
            <a:r>
              <a:rPr lang="pt-BR" sz="3200" b="1" u="sng"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Doutrina filosófica</a:t>
            </a:r>
            <a:r>
              <a:rPr lang="pt-BR" sz="32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pelos princípios morais em que se assentam seus fundamentos.</a:t>
            </a:r>
          </a:p>
        </p:txBody>
      </p:sp>
      <p:sp>
        <p:nvSpPr>
          <p:cNvPr id="6" name="Retângulo de cantos arredondados 5"/>
          <p:cNvSpPr/>
          <p:nvPr/>
        </p:nvSpPr>
        <p:spPr>
          <a:xfrm>
            <a:off x="205870" y="4633423"/>
            <a:ext cx="8571600" cy="185738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4000"/>
              </a:lnSpc>
              <a:buFont typeface="Wingdings" panose="05000000000000000000" pitchFamily="2" charset="2"/>
              <a:buNone/>
              <a:defRPr/>
            </a:pPr>
            <a:r>
              <a:rPr lang="pt-BR" sz="3200" b="1" u="sng" smtClean="0">
                <a:solidFill>
                  <a:srgbClr val="660033"/>
                </a:solidFill>
                <a:effectLst>
                  <a:outerShdw blurRad="38100" dist="38100" dir="2700000" algn="tl">
                    <a:srgbClr val="000000"/>
                  </a:outerShdw>
                </a:effectLst>
                <a:latin typeface="Comic Sans MS" panose="030F0702030302020204" pitchFamily="66" charset="0"/>
              </a:rPr>
              <a:t>Religião</a:t>
            </a:r>
            <a:r>
              <a:rPr lang="pt-BR" sz="3200" b="1" smtClean="0">
                <a:solidFill>
                  <a:srgbClr val="660033"/>
                </a:solidFill>
                <a:effectLst>
                  <a:outerShdw blurRad="38100" dist="38100" dir="2700000" algn="tl">
                    <a:srgbClr val="000000"/>
                  </a:outerShdw>
                </a:effectLst>
                <a:latin typeface="Comic Sans MS" panose="030F0702030302020204" pitchFamily="66" charset="0"/>
              </a:rPr>
              <a:t> pela aplicação desses princípios morais em prol da renovação dos homens e consequentemente da humanidade.</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tângulo de cantos arredondados 2"/>
          <p:cNvSpPr/>
          <p:nvPr/>
        </p:nvSpPr>
        <p:spPr>
          <a:xfrm>
            <a:off x="251520" y="332656"/>
            <a:ext cx="8572560" cy="837876"/>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buFont typeface="Wingdings" pitchFamily="2" charset="2"/>
              <a:buNone/>
              <a:defRPr/>
            </a:pPr>
            <a:r>
              <a:rPr lang="pt-BR" sz="2800" b="1" dirty="0" smtClean="0">
                <a:solidFill>
                  <a:srgbClr val="660066"/>
                </a:solidFill>
                <a:effectLst>
                  <a:outerShdw blurRad="38100" dist="38100" dir="2700000" algn="tl">
                    <a:srgbClr val="000000">
                      <a:alpha val="43137"/>
                    </a:srgbClr>
                  </a:outerShdw>
                </a:effectLst>
                <a:latin typeface="Comic Sans MS" pitchFamily="66" charset="0"/>
              </a:rPr>
              <a:t>Que tipo de adepto </a:t>
            </a:r>
            <a:r>
              <a:rPr lang="pt-BR" sz="2800" b="1" dirty="0">
                <a:solidFill>
                  <a:srgbClr val="660066"/>
                </a:solidFill>
                <a:effectLst>
                  <a:outerShdw blurRad="38100" dist="38100" dir="2700000" algn="tl">
                    <a:srgbClr val="000000">
                      <a:alpha val="43137"/>
                    </a:srgbClr>
                  </a:outerShdw>
                </a:effectLst>
                <a:latin typeface="Comic Sans MS" pitchFamily="66" charset="0"/>
              </a:rPr>
              <a:t>ao </a:t>
            </a:r>
            <a:r>
              <a:rPr lang="pt-BR" sz="2800" b="1" dirty="0" smtClean="0">
                <a:solidFill>
                  <a:srgbClr val="660066"/>
                </a:solidFill>
                <a:effectLst>
                  <a:outerShdw blurRad="38100" dist="38100" dir="2700000" algn="tl">
                    <a:srgbClr val="000000">
                      <a:alpha val="43137"/>
                    </a:srgbClr>
                  </a:outerShdw>
                </a:effectLst>
                <a:latin typeface="Comic Sans MS" pitchFamily="66" charset="0"/>
              </a:rPr>
              <a:t>Espiritismo você é?</a:t>
            </a:r>
            <a:endParaRPr lang="pt-BR" sz="2800" b="1" dirty="0">
              <a:solidFill>
                <a:srgbClr val="660066"/>
              </a:solidFill>
              <a:effectLst>
                <a:outerShdw blurRad="38100" dist="38100" dir="2700000" algn="tl">
                  <a:srgbClr val="000000">
                    <a:alpha val="43137"/>
                  </a:srgbClr>
                </a:outerShdw>
              </a:effectLst>
              <a:latin typeface="Comic Sans MS" pitchFamily="66" charset="0"/>
            </a:endParaRPr>
          </a:p>
        </p:txBody>
      </p:sp>
      <p:sp>
        <p:nvSpPr>
          <p:cNvPr id="4" name="Retângulo de cantos arredondados 3"/>
          <p:cNvSpPr/>
          <p:nvPr/>
        </p:nvSpPr>
        <p:spPr>
          <a:xfrm>
            <a:off x="394396" y="1484784"/>
            <a:ext cx="8286808" cy="1428760"/>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25000"/>
              </a:lnSpc>
              <a:spcBef>
                <a:spcPts val="0"/>
              </a:spcBef>
              <a:spcAft>
                <a:spcPts val="0"/>
              </a:spcAft>
              <a:buFont typeface="Wingdings" pitchFamily="2" charset="2"/>
              <a:buNone/>
              <a:defRPr/>
            </a:pPr>
            <a:r>
              <a:rPr lang="pt-BR" sz="3200" b="1" dirty="0">
                <a:solidFill>
                  <a:schemeClr val="tx1"/>
                </a:solidFill>
                <a:effectLst>
                  <a:outerShdw blurRad="38100" dist="38100" dir="2700000" algn="tl">
                    <a:srgbClr val="000000">
                      <a:alpha val="43137"/>
                    </a:srgbClr>
                  </a:outerShdw>
                </a:effectLst>
                <a:latin typeface="Comic Sans MS" pitchFamily="66" charset="0"/>
              </a:rPr>
              <a:t>Aqueles que crêem nas </a:t>
            </a:r>
            <a:r>
              <a:rPr lang="pt-BR" sz="3200" b="1" u="sng" dirty="0">
                <a:solidFill>
                  <a:schemeClr val="tx1"/>
                </a:solidFill>
                <a:effectLst>
                  <a:outerShdw blurRad="38100" dist="38100" dir="2700000" algn="tl">
                    <a:srgbClr val="000000">
                      <a:alpha val="43137"/>
                    </a:srgbClr>
                  </a:outerShdw>
                </a:effectLst>
                <a:latin typeface="Comic Sans MS" pitchFamily="66" charset="0"/>
              </a:rPr>
              <a:t>manifestações espirituais</a:t>
            </a:r>
            <a:r>
              <a:rPr lang="pt-BR" sz="3200" b="1" dirty="0">
                <a:solidFill>
                  <a:schemeClr val="tx1"/>
                </a:solidFill>
                <a:effectLst>
                  <a:outerShdw blurRad="38100" dist="38100" dir="2700000" algn="tl">
                    <a:srgbClr val="000000">
                      <a:alpha val="43137"/>
                    </a:srgbClr>
                  </a:outerShdw>
                </a:effectLst>
                <a:latin typeface="Comic Sans MS" pitchFamily="66" charset="0"/>
              </a:rPr>
              <a:t> e se limitam a comprová-las;</a:t>
            </a:r>
          </a:p>
        </p:txBody>
      </p:sp>
      <p:sp>
        <p:nvSpPr>
          <p:cNvPr id="5" name="Retângulo de cantos arredondados 4"/>
          <p:cNvSpPr/>
          <p:nvPr/>
        </p:nvSpPr>
        <p:spPr>
          <a:xfrm>
            <a:off x="432000" y="3217960"/>
            <a:ext cx="8280000" cy="1500198"/>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25000"/>
              </a:lnSpc>
              <a:buFont typeface="Wingdings" panose="05000000000000000000" pitchFamily="2" charset="2"/>
              <a:buNone/>
              <a:defRPr/>
            </a:pPr>
            <a:r>
              <a:rPr lang="pt-BR" sz="3200" b="1" smtClean="0">
                <a:solidFill>
                  <a:srgbClr val="003300"/>
                </a:solidFill>
                <a:effectLst>
                  <a:outerShdw blurRad="38100" dist="38100" dir="2700000" algn="tl">
                    <a:srgbClr val="000000"/>
                  </a:outerShdw>
                </a:effectLst>
                <a:latin typeface="Comic Sans MS" panose="030F0702030302020204" pitchFamily="66" charset="0"/>
              </a:rPr>
              <a:t>Aqueles que percebem as </a:t>
            </a:r>
            <a:r>
              <a:rPr lang="pt-BR" sz="3200" b="1" u="sng" smtClean="0">
                <a:solidFill>
                  <a:srgbClr val="003300"/>
                </a:solidFill>
                <a:effectLst>
                  <a:outerShdw blurRad="38100" dist="38100" dir="2700000" algn="tl">
                    <a:srgbClr val="000000"/>
                  </a:outerShdw>
                </a:effectLst>
                <a:latin typeface="Comic Sans MS" panose="030F0702030302020204" pitchFamily="66" charset="0"/>
              </a:rPr>
              <a:t>consequências morais</a:t>
            </a:r>
            <a:r>
              <a:rPr lang="pt-BR" sz="3200" b="1" smtClean="0">
                <a:solidFill>
                  <a:srgbClr val="003300"/>
                </a:solidFill>
                <a:effectLst>
                  <a:outerShdw blurRad="38100" dist="38100" dir="2700000" algn="tl">
                    <a:srgbClr val="000000"/>
                  </a:outerShdw>
                </a:effectLst>
                <a:latin typeface="Comic Sans MS" panose="030F0702030302020204" pitchFamily="66" charset="0"/>
              </a:rPr>
              <a:t> da Doutrina;</a:t>
            </a:r>
          </a:p>
        </p:txBody>
      </p:sp>
      <p:sp>
        <p:nvSpPr>
          <p:cNvPr id="6" name="Retângulo de cantos arredondados 5"/>
          <p:cNvSpPr/>
          <p:nvPr/>
        </p:nvSpPr>
        <p:spPr>
          <a:xfrm>
            <a:off x="524242" y="5032033"/>
            <a:ext cx="8280000" cy="142876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25000"/>
              </a:lnSpc>
              <a:spcBef>
                <a:spcPts val="0"/>
              </a:spcBef>
              <a:spcAft>
                <a:spcPts val="0"/>
              </a:spcAft>
              <a:buFont typeface="Wingdings" pitchFamily="2" charset="2"/>
              <a:buNone/>
              <a:defRPr/>
            </a:pPr>
            <a:r>
              <a:rPr lang="pt-BR" sz="3200" b="1" dirty="0">
                <a:solidFill>
                  <a:srgbClr val="660033"/>
                </a:solidFill>
                <a:effectLst>
                  <a:outerShdw blurRad="38100" dist="38100" dir="2700000" algn="tl">
                    <a:srgbClr val="000000">
                      <a:alpha val="43137"/>
                    </a:srgbClr>
                  </a:outerShdw>
                </a:effectLst>
                <a:latin typeface="Comic Sans MS" pitchFamily="66" charset="0"/>
              </a:rPr>
              <a:t>Aqueles que </a:t>
            </a:r>
            <a:r>
              <a:rPr lang="pt-BR" sz="3200" b="1" u="sng" dirty="0">
                <a:solidFill>
                  <a:srgbClr val="660033"/>
                </a:solidFill>
                <a:effectLst>
                  <a:outerShdw blurRad="38100" dist="38100" dir="2700000" algn="tl">
                    <a:srgbClr val="000000">
                      <a:alpha val="43137"/>
                    </a:srgbClr>
                  </a:outerShdw>
                </a:effectLst>
                <a:latin typeface="Comic Sans MS" pitchFamily="66" charset="0"/>
              </a:rPr>
              <a:t>praticam</a:t>
            </a:r>
            <a:r>
              <a:rPr lang="pt-BR" sz="3200" b="1" dirty="0">
                <a:solidFill>
                  <a:srgbClr val="660033"/>
                </a:solidFill>
                <a:effectLst>
                  <a:outerShdw blurRad="38100" dist="38100" dir="2700000" algn="tl">
                    <a:srgbClr val="000000">
                      <a:alpha val="43137"/>
                    </a:srgbClr>
                  </a:outerShdw>
                </a:effectLst>
                <a:latin typeface="Comic Sans MS" pitchFamily="66" charset="0"/>
              </a:rPr>
              <a:t> ou se </a:t>
            </a:r>
            <a:r>
              <a:rPr lang="pt-BR" sz="3200" b="1" u="sng" dirty="0">
                <a:solidFill>
                  <a:srgbClr val="660033"/>
                </a:solidFill>
                <a:effectLst>
                  <a:outerShdw blurRad="38100" dist="38100" dir="2700000" algn="tl">
                    <a:srgbClr val="000000">
                      <a:alpha val="43137"/>
                    </a:srgbClr>
                  </a:outerShdw>
                </a:effectLst>
                <a:latin typeface="Comic Sans MS" pitchFamily="66" charset="0"/>
              </a:rPr>
              <a:t>esforçam</a:t>
            </a:r>
            <a:r>
              <a:rPr lang="pt-BR" sz="3200" b="1" dirty="0">
                <a:solidFill>
                  <a:srgbClr val="660033"/>
                </a:solidFill>
                <a:effectLst>
                  <a:outerShdw blurRad="38100" dist="38100" dir="2700000" algn="tl">
                    <a:srgbClr val="000000">
                      <a:alpha val="43137"/>
                    </a:srgbClr>
                  </a:outerShdw>
                </a:effectLst>
                <a:latin typeface="Comic Sans MS" pitchFamily="66" charset="0"/>
              </a:rPr>
              <a:t> para praticar essa moral.</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187624" y="548680"/>
            <a:ext cx="6696744" cy="584775"/>
          </a:xfrm>
          <a:prstGeom prst="rect">
            <a:avLst/>
          </a:prstGeom>
          <a:noFill/>
        </p:spPr>
        <p:txBody>
          <a:bodyPr wrap="square" rtlCol="0">
            <a:spAutoFit/>
          </a:bodyPr>
          <a:lstStyle/>
          <a:p>
            <a:pPr algn="ctr"/>
            <a:r>
              <a:rPr lang="pt-BR" sz="3200" b="1" dirty="0">
                <a:solidFill>
                  <a:srgbClr val="660066"/>
                </a:solidFill>
                <a:effectLst>
                  <a:outerShdw blurRad="38100" dist="38100" dir="2700000" algn="tl">
                    <a:srgbClr val="000000">
                      <a:alpha val="43137"/>
                    </a:srgbClr>
                  </a:outerShdw>
                </a:effectLst>
                <a:latin typeface="Comic Sans MS" panose="030F0702030302020204" pitchFamily="66" charset="0"/>
              </a:rPr>
              <a:t>O CETICISMO</a:t>
            </a:r>
            <a:endParaRPr lang="pt-BR" sz="3200" dirty="0"/>
          </a:p>
        </p:txBody>
      </p:sp>
      <p:sp>
        <p:nvSpPr>
          <p:cNvPr id="4" name="CaixaDeTexto 3"/>
          <p:cNvSpPr txBox="1"/>
          <p:nvPr/>
        </p:nvSpPr>
        <p:spPr>
          <a:xfrm>
            <a:off x="971600" y="1340768"/>
            <a:ext cx="7344816" cy="369332"/>
          </a:xfrm>
          <a:prstGeom prst="rect">
            <a:avLst/>
          </a:prstGeom>
          <a:solidFill>
            <a:schemeClr val="bg2"/>
          </a:solidFill>
          <a:ln w="19050">
            <a:solidFill>
              <a:schemeClr val="accent2"/>
            </a:solidFill>
          </a:ln>
        </p:spPr>
        <p:txBody>
          <a:bodyPr wrap="square" rtlCol="0">
            <a:spAutoFit/>
          </a:bodyPr>
          <a:lstStyle/>
          <a:p>
            <a:pPr algn="ctr"/>
            <a:r>
              <a:rPr lang="pt-BR" b="1" dirty="0" smtClean="0">
                <a:latin typeface="Comic Sans MS" panose="030F0702030302020204" pitchFamily="66" charset="0"/>
              </a:rPr>
              <a:t>Estado de quem duvida de tudo; descrença</a:t>
            </a:r>
            <a:endParaRPr lang="pt-BR" b="1" dirty="0">
              <a:latin typeface="Comic Sans MS" panose="030F0702030302020204" pitchFamily="66" charset="0"/>
            </a:endParaRPr>
          </a:p>
        </p:txBody>
      </p:sp>
      <p:sp>
        <p:nvSpPr>
          <p:cNvPr id="5" name="CaixaDeTexto 4"/>
          <p:cNvSpPr txBox="1"/>
          <p:nvPr/>
        </p:nvSpPr>
        <p:spPr>
          <a:xfrm>
            <a:off x="611560" y="2060848"/>
            <a:ext cx="8136904" cy="2376035"/>
          </a:xfrm>
          <a:prstGeom prst="rect">
            <a:avLst/>
          </a:prstGeom>
          <a:noFill/>
          <a:ln>
            <a:solidFill>
              <a:schemeClr val="tx1"/>
            </a:solidFill>
          </a:ln>
        </p:spPr>
        <p:txBody>
          <a:bodyPr wrap="square" rtlCol="0">
            <a:spAutoFit/>
          </a:bodyPr>
          <a:lstStyle/>
          <a:p>
            <a:pPr algn="ctr">
              <a:lnSpc>
                <a:spcPct val="107000"/>
              </a:lnSpc>
              <a:spcAft>
                <a:spcPts val="0"/>
              </a:spcAft>
            </a:pPr>
            <a:r>
              <a:rPr lang="pt-BR" sz="2000" b="1" dirty="0">
                <a:latin typeface="Comic Sans MS" panose="030F0702030302020204" pitchFamily="66" charset="0"/>
                <a:ea typeface="AGaramond-Regular"/>
                <a:cs typeface="AGaramond-Regular"/>
              </a:rPr>
              <a:t>O </a:t>
            </a:r>
            <a:r>
              <a:rPr lang="pt-BR" sz="2000" b="1" dirty="0">
                <a:solidFill>
                  <a:srgbClr val="FF0000"/>
                </a:solidFill>
                <a:latin typeface="Comic Sans MS" panose="030F0702030302020204" pitchFamily="66" charset="0"/>
                <a:ea typeface="AGaramond-Regular"/>
                <a:cs typeface="AGaramond-Regular"/>
              </a:rPr>
              <a:t>ceticismo</a:t>
            </a:r>
            <a:r>
              <a:rPr lang="pt-BR" sz="2000" b="1" dirty="0">
                <a:latin typeface="Comic Sans MS" panose="030F0702030302020204" pitchFamily="66" charset="0"/>
                <a:ea typeface="AGaramond-Regular"/>
                <a:cs typeface="AGaramond-Regular"/>
              </a:rPr>
              <a:t>, no tocante a Doutrina </a:t>
            </a:r>
            <a:r>
              <a:rPr lang="pt-BR" sz="2000" b="1" dirty="0" smtClean="0">
                <a:latin typeface="Comic Sans MS" panose="030F0702030302020204" pitchFamily="66" charset="0"/>
                <a:ea typeface="AGaramond-Regular"/>
                <a:cs typeface="AGaramond-Regular"/>
              </a:rPr>
              <a:t>Espírita</a:t>
            </a:r>
            <a:r>
              <a:rPr lang="pt-BR" sz="2000" b="1" dirty="0">
                <a:latin typeface="Comic Sans MS" panose="030F0702030302020204" pitchFamily="66" charset="0"/>
                <a:ea typeface="AGaramond-Regular"/>
                <a:cs typeface="AGaramond-Regular"/>
              </a:rPr>
              <a:t>, quando não resulta de uma oposição sistemática por interesse, </a:t>
            </a:r>
            <a:r>
              <a:rPr lang="pt-BR" sz="2000" b="1" dirty="0" smtClean="0">
                <a:latin typeface="Comic Sans MS" panose="030F0702030302020204" pitchFamily="66" charset="0"/>
                <a:ea typeface="AGaramond-Regular"/>
                <a:cs typeface="AGaramond-Regular"/>
              </a:rPr>
              <a:t>ou seja, </a:t>
            </a:r>
          </a:p>
          <a:p>
            <a:pPr algn="ctr">
              <a:lnSpc>
                <a:spcPct val="107000"/>
              </a:lnSpc>
              <a:spcAft>
                <a:spcPts val="0"/>
              </a:spcAft>
            </a:pPr>
            <a:r>
              <a:rPr lang="pt-BR" sz="2000" b="1" dirty="0">
                <a:latin typeface="Comic Sans MS" panose="030F0702030302020204" pitchFamily="66" charset="0"/>
                <a:ea typeface="AGaramond-Regular"/>
                <a:cs typeface="AGaramond-Regular"/>
              </a:rPr>
              <a:t> </a:t>
            </a:r>
            <a:r>
              <a:rPr lang="pt-BR" sz="2000" b="1" dirty="0" smtClean="0">
                <a:latin typeface="Comic Sans MS" panose="030F0702030302020204" pitchFamily="66" charset="0"/>
                <a:ea typeface="AGaramond-Regular"/>
                <a:cs typeface="AGaramond-Regular"/>
              </a:rPr>
              <a:t>           </a:t>
            </a:r>
            <a:r>
              <a:rPr lang="pt-BR" sz="2000" b="1" dirty="0" smtClean="0">
                <a:solidFill>
                  <a:srgbClr val="FFFF00"/>
                </a:solidFill>
                <a:latin typeface="Comic Sans MS" panose="030F0702030302020204" pitchFamily="66" charset="0"/>
                <a:ea typeface="AGaramond-Regular"/>
                <a:cs typeface="AGaramond-Regular"/>
              </a:rPr>
              <a:t>“não acredito porque não tenho interesse”,</a:t>
            </a:r>
          </a:p>
          <a:p>
            <a:pPr algn="ctr">
              <a:lnSpc>
                <a:spcPct val="107000"/>
              </a:lnSpc>
              <a:spcAft>
                <a:spcPts val="0"/>
              </a:spcAft>
            </a:pPr>
            <a:r>
              <a:rPr lang="pt-BR" sz="2000" b="1" dirty="0" smtClean="0">
                <a:latin typeface="Comic Sans MS" panose="030F0702030302020204" pitchFamily="66" charset="0"/>
                <a:ea typeface="AGaramond-Regular"/>
                <a:cs typeface="AGaramond-Regular"/>
              </a:rPr>
              <a:t>origina-se </a:t>
            </a:r>
            <a:r>
              <a:rPr lang="pt-BR" sz="2000" b="1" dirty="0">
                <a:latin typeface="Comic Sans MS" panose="030F0702030302020204" pitchFamily="66" charset="0"/>
                <a:ea typeface="AGaramond-Regular"/>
                <a:cs typeface="AGaramond-Regular"/>
              </a:rPr>
              <a:t>quase sempre do </a:t>
            </a:r>
            <a:r>
              <a:rPr lang="pt-BR" sz="2000" b="1" dirty="0">
                <a:solidFill>
                  <a:srgbClr val="FF0000"/>
                </a:solidFill>
                <a:latin typeface="Comic Sans MS" panose="030F0702030302020204" pitchFamily="66" charset="0"/>
                <a:ea typeface="AGaramond-Regular"/>
                <a:cs typeface="AGaramond-Regular"/>
              </a:rPr>
              <a:t>conhecimento incompleto </a:t>
            </a:r>
            <a:r>
              <a:rPr lang="pt-BR" sz="2000" b="1" dirty="0">
                <a:latin typeface="Comic Sans MS" panose="030F0702030302020204" pitchFamily="66" charset="0"/>
                <a:ea typeface="AGaramond-Regular"/>
                <a:cs typeface="AGaramond-Regular"/>
              </a:rPr>
              <a:t>dos fatos, o que não </a:t>
            </a:r>
            <a:r>
              <a:rPr lang="pt-BR" sz="2000" b="1" dirty="0" smtClean="0">
                <a:latin typeface="Comic Sans MS" panose="030F0702030302020204" pitchFamily="66" charset="0"/>
                <a:ea typeface="AGaramond-Regular"/>
                <a:cs typeface="AGaramond-Regular"/>
              </a:rPr>
              <a:t>impede </a:t>
            </a:r>
            <a:r>
              <a:rPr lang="pt-BR" sz="2000" b="1" dirty="0">
                <a:latin typeface="Comic Sans MS" panose="030F0702030302020204" pitchFamily="66" charset="0"/>
                <a:ea typeface="AGaramond-Regular"/>
                <a:cs typeface="AGaramond-Regular"/>
              </a:rPr>
              <a:t>que alguns </a:t>
            </a:r>
            <a:r>
              <a:rPr lang="pt-BR" sz="2000" b="1" dirty="0" smtClean="0">
                <a:latin typeface="Comic Sans MS" panose="030F0702030302020204" pitchFamily="66" charset="0"/>
                <a:ea typeface="AGaramond-Regular"/>
                <a:cs typeface="AGaramond-Regular"/>
              </a:rPr>
              <a:t>coloquem </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BR" sz="2000" b="1" dirty="0">
                <a:latin typeface="Comic Sans MS" panose="030F0702030302020204" pitchFamily="66" charset="0"/>
                <a:ea typeface="AGaramond-Regular"/>
                <a:cs typeface="AGaramond-Regular"/>
              </a:rPr>
              <a:t>a questão como se a conhecessem a fundo. </a:t>
            </a:r>
          </a:p>
          <a:p>
            <a:endParaRPr lang="pt-BR" sz="2000" dirty="0"/>
          </a:p>
        </p:txBody>
      </p:sp>
      <p:sp>
        <p:nvSpPr>
          <p:cNvPr id="6" name="CaixaDeTexto 5"/>
          <p:cNvSpPr txBox="1"/>
          <p:nvPr/>
        </p:nvSpPr>
        <p:spPr>
          <a:xfrm>
            <a:off x="1187624" y="4869160"/>
            <a:ext cx="7416824" cy="1717393"/>
          </a:xfrm>
          <a:prstGeom prst="rect">
            <a:avLst/>
          </a:prstGeom>
          <a:solidFill>
            <a:schemeClr val="accent1">
              <a:lumMod val="40000"/>
              <a:lumOff val="60000"/>
            </a:schemeClr>
          </a:solidFill>
          <a:ln>
            <a:solidFill>
              <a:srgbClr val="7030A0"/>
            </a:solidFill>
          </a:ln>
        </p:spPr>
        <p:txBody>
          <a:bodyPr wrap="square" rtlCol="0">
            <a:spAutoFit/>
          </a:bodyPr>
          <a:lstStyle/>
          <a:p>
            <a:pPr algn="ctr">
              <a:lnSpc>
                <a:spcPct val="107000"/>
              </a:lnSpc>
              <a:spcAft>
                <a:spcPts val="0"/>
              </a:spcAft>
            </a:pPr>
            <a:r>
              <a:rPr lang="pt-BR" sz="2000" b="1" dirty="0">
                <a:latin typeface="Comic Sans MS" panose="030F0702030302020204" pitchFamily="66" charset="0"/>
                <a:ea typeface="AGaramond-Regular"/>
                <a:cs typeface="AGaramond-Regular"/>
              </a:rPr>
              <a:t>Pode-se ter muito </a:t>
            </a:r>
            <a:r>
              <a:rPr lang="pt-BR" sz="2000" b="1" dirty="0" smtClean="0">
                <a:latin typeface="Comic Sans MS" panose="030F0702030302020204" pitchFamily="66" charset="0"/>
                <a:ea typeface="AGaramond-Regular"/>
                <a:cs typeface="AGaramond-Regular"/>
              </a:rPr>
              <a:t>juízo, </a:t>
            </a:r>
            <a:r>
              <a:rPr lang="pt-BR" sz="2000" b="1" dirty="0">
                <a:latin typeface="Comic Sans MS" panose="030F0702030302020204" pitchFamily="66" charset="0"/>
                <a:ea typeface="AGaramond-Regular"/>
                <a:cs typeface="AGaramond-Regular"/>
              </a:rPr>
              <a:t>muita instrução mesmo, e carecer-se de </a:t>
            </a:r>
            <a:r>
              <a:rPr lang="pt-BR" sz="2000" b="1" dirty="0">
                <a:solidFill>
                  <a:srgbClr val="FF0000"/>
                </a:solidFill>
                <a:latin typeface="Comic Sans MS" panose="030F0702030302020204" pitchFamily="66" charset="0"/>
                <a:ea typeface="AGaramond-Regular"/>
                <a:cs typeface="AGaramond-Regular"/>
              </a:rPr>
              <a:t>bom senso. </a:t>
            </a:r>
            <a:r>
              <a:rPr lang="pt-BR" sz="2000" b="1" dirty="0">
                <a:latin typeface="Comic Sans MS" panose="030F0702030302020204" pitchFamily="66" charset="0"/>
                <a:ea typeface="AGaramond-Regular"/>
                <a:cs typeface="AGaramond-Regular"/>
              </a:rPr>
              <a:t>Ora, o primeiro indício da falta de bom senso está em </a:t>
            </a:r>
            <a:r>
              <a:rPr lang="pt-BR" sz="2000" b="1" dirty="0" smtClean="0">
                <a:latin typeface="Comic Sans MS" panose="030F0702030302020204" pitchFamily="66" charset="0"/>
                <a:ea typeface="AGaramond-Regular"/>
                <a:cs typeface="AGaramond-Regular"/>
              </a:rPr>
              <a:t>alguém crer que seu juízo é </a:t>
            </a:r>
            <a:r>
              <a:rPr lang="pt-BR" sz="2000" b="1" dirty="0">
                <a:latin typeface="Comic Sans MS" panose="030F0702030302020204" pitchFamily="66" charset="0"/>
                <a:ea typeface="AGaramond-Regular"/>
                <a:cs typeface="AGaramond-Regular"/>
              </a:rPr>
              <a:t>i</a:t>
            </a:r>
            <a:r>
              <a:rPr lang="pt-BR" sz="2000" b="1" dirty="0" smtClean="0">
                <a:latin typeface="Comic Sans MS" panose="030F0702030302020204" pitchFamily="66" charset="0"/>
                <a:ea typeface="AGaramond-Regular"/>
                <a:cs typeface="AGaramond-Regular"/>
              </a:rPr>
              <a:t>nfalível.</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algn="ctr"/>
            <a:endParaRPr lang="pt-BR" sz="2000" dirty="0"/>
          </a:p>
        </p:txBody>
      </p:sp>
    </p:spTree>
    <p:extLst>
      <p:ext uri="{BB962C8B-B14F-4D97-AF65-F5344CB8AC3E}">
        <p14:creationId xmlns:p14="http://schemas.microsoft.com/office/powerpoint/2010/main" val="716592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1916832"/>
            <a:ext cx="7776864" cy="2777171"/>
          </a:xfrm>
          <a:prstGeom prst="rect">
            <a:avLst/>
          </a:prstGeom>
          <a:solidFill>
            <a:schemeClr val="bg2"/>
          </a:solidFill>
          <a:ln>
            <a:solidFill>
              <a:schemeClr val="tx2">
                <a:lumMod val="75000"/>
              </a:schemeClr>
            </a:solidFill>
          </a:ln>
        </p:spPr>
        <p:txBody>
          <a:bodyPr wrap="square" rtlCol="0">
            <a:spAutoFit/>
          </a:bodyPr>
          <a:lstStyle/>
          <a:p>
            <a:pPr algn="ctr">
              <a:lnSpc>
                <a:spcPct val="107000"/>
              </a:lnSpc>
              <a:spcAft>
                <a:spcPts val="0"/>
              </a:spcAft>
            </a:pPr>
            <a:r>
              <a:rPr lang="pt-BR" sz="2000" b="1" dirty="0">
                <a:latin typeface="Comic Sans MS" panose="030F0702030302020204" pitchFamily="66" charset="0"/>
                <a:ea typeface="AGaramond-Regular"/>
                <a:cs typeface="AGaramond-Regular"/>
              </a:rPr>
              <a:t>Há também muita gente para quem as manifestações espíritas nada mais são do que objeto de curiosidade. </a:t>
            </a:r>
            <a:endParaRPr lang="pt-BR" sz="2000" b="1" dirty="0" smtClean="0">
              <a:latin typeface="Comic Sans MS" panose="030F0702030302020204" pitchFamily="66" charset="0"/>
              <a:ea typeface="AGaramond-Regular"/>
              <a:cs typeface="AGaramond-Regular"/>
            </a:endParaRPr>
          </a:p>
          <a:p>
            <a:pPr algn="ctr">
              <a:lnSpc>
                <a:spcPct val="107000"/>
              </a:lnSpc>
              <a:spcAft>
                <a:spcPts val="0"/>
              </a:spcAft>
            </a:pPr>
            <a:endParaRPr lang="pt-BR" sz="2000" b="1" dirty="0">
              <a:latin typeface="Comic Sans MS" panose="030F0702030302020204" pitchFamily="66" charset="0"/>
              <a:ea typeface="AGaramond-Regular"/>
              <a:cs typeface="AGaramond-Regular"/>
            </a:endParaRPr>
          </a:p>
          <a:p>
            <a:pPr algn="ctr">
              <a:lnSpc>
                <a:spcPct val="107000"/>
              </a:lnSpc>
              <a:spcAft>
                <a:spcPts val="0"/>
              </a:spcAft>
            </a:pPr>
            <a:r>
              <a:rPr lang="pt-BR" sz="2000" b="1" dirty="0" smtClean="0">
                <a:latin typeface="Comic Sans MS" panose="030F0702030302020204" pitchFamily="66" charset="0"/>
                <a:ea typeface="AGaramond-Regular"/>
                <a:cs typeface="AGaramond-Regular"/>
              </a:rPr>
              <a:t>Acreditamos que, prosseguindo nos estudos e acessando os livros,  </a:t>
            </a:r>
            <a:r>
              <a:rPr lang="pt-BR" sz="2000" b="1" dirty="0">
                <a:latin typeface="Comic Sans MS" panose="030F0702030302020204" pitchFamily="66" charset="0"/>
                <a:ea typeface="AGaramond-Regular"/>
                <a:cs typeface="AGaramond-Regular"/>
              </a:rPr>
              <a:t>encontrarão nesses extraordinários fenômenos alguma coisa mais do que</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000" b="1" dirty="0">
                <a:latin typeface="Comic Sans MS" panose="030F0702030302020204" pitchFamily="66" charset="0"/>
                <a:ea typeface="AGaramond-Regular"/>
                <a:cs typeface="AGaramond-Regular"/>
              </a:rPr>
              <a:t>simples passatempo.</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3" name="CaixaDeTexto 2"/>
          <p:cNvSpPr txBox="1"/>
          <p:nvPr/>
        </p:nvSpPr>
        <p:spPr>
          <a:xfrm>
            <a:off x="971600" y="476672"/>
            <a:ext cx="7200800" cy="584775"/>
          </a:xfrm>
          <a:prstGeom prst="rect">
            <a:avLst/>
          </a:prstGeom>
          <a:noFill/>
        </p:spPr>
        <p:txBody>
          <a:bodyPr wrap="square" rtlCol="0">
            <a:spAutoFit/>
          </a:bodyPr>
          <a:lstStyle/>
          <a:p>
            <a:pPr algn="ctr"/>
            <a:r>
              <a:rPr lang="pt-BR" sz="3200" b="1" dirty="0">
                <a:solidFill>
                  <a:srgbClr val="660066"/>
                </a:solidFill>
                <a:effectLst>
                  <a:outerShdw blurRad="38100" dist="38100" dir="2700000" algn="tl">
                    <a:srgbClr val="000000">
                      <a:alpha val="43137"/>
                    </a:srgbClr>
                  </a:outerShdw>
                </a:effectLst>
                <a:latin typeface="Comic Sans MS" panose="030F0702030302020204" pitchFamily="66" charset="0"/>
              </a:rPr>
              <a:t>O </a:t>
            </a:r>
            <a:r>
              <a:rPr lang="pt-BR" sz="3200" b="1" dirty="0" smtClean="0">
                <a:solidFill>
                  <a:srgbClr val="660066"/>
                </a:solidFill>
                <a:effectLst>
                  <a:outerShdw blurRad="38100" dist="38100" dir="2700000" algn="tl">
                    <a:srgbClr val="000000">
                      <a:alpha val="43137"/>
                    </a:srgbClr>
                  </a:outerShdw>
                </a:effectLst>
                <a:latin typeface="Comic Sans MS" panose="030F0702030302020204" pitchFamily="66" charset="0"/>
              </a:rPr>
              <a:t>CETICISMO </a:t>
            </a:r>
            <a:r>
              <a:rPr lang="pt-BR" sz="2000" b="1" dirty="0" smtClean="0">
                <a:solidFill>
                  <a:srgbClr val="660066"/>
                </a:solidFill>
                <a:effectLst>
                  <a:outerShdw blurRad="38100" dist="38100" dir="2700000" algn="tl">
                    <a:srgbClr val="000000">
                      <a:alpha val="43137"/>
                    </a:srgbClr>
                  </a:outerShdw>
                </a:effectLst>
                <a:latin typeface="Comic Sans MS" panose="030F0702030302020204" pitchFamily="66" charset="0"/>
              </a:rPr>
              <a:t>(cont.)</a:t>
            </a:r>
            <a:endParaRPr lang="pt-BR" sz="3200" dirty="0"/>
          </a:p>
        </p:txBody>
      </p:sp>
      <p:sp>
        <p:nvSpPr>
          <p:cNvPr id="5" name="Retângulo de cantos arredondados 4"/>
          <p:cNvSpPr/>
          <p:nvPr/>
        </p:nvSpPr>
        <p:spPr bwMode="auto">
          <a:xfrm>
            <a:off x="500063" y="6021289"/>
            <a:ext cx="3783905" cy="43204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sz="1400" i="1" dirty="0" smtClean="0">
                <a:solidFill>
                  <a:schemeClr val="tx2">
                    <a:lumMod val="10000"/>
                  </a:schemeClr>
                </a:solidFill>
                <a:latin typeface="Comic Sans MS" pitchFamily="66" charset="0"/>
                <a:cs typeface="+mn-cs"/>
              </a:rPr>
              <a:t>Livro dos Espíritos</a:t>
            </a:r>
            <a:r>
              <a:rPr lang="pt-BR" sz="1400" dirty="0" smtClean="0">
                <a:solidFill>
                  <a:schemeClr val="tx2">
                    <a:lumMod val="10000"/>
                  </a:schemeClr>
                </a:solidFill>
                <a:latin typeface="Comic Sans MS" pitchFamily="66" charset="0"/>
                <a:cs typeface="+mn-cs"/>
              </a:rPr>
              <a:t>. Introdução, item XVII</a:t>
            </a:r>
            <a:endParaRPr lang="pt-BR" sz="1400" dirty="0">
              <a:solidFill>
                <a:schemeClr val="tx2">
                  <a:lumMod val="10000"/>
                </a:schemeClr>
              </a:solidFill>
              <a:latin typeface="Comic Sans MS" pitchFamily="66" charset="0"/>
              <a:cs typeface="+mn-cs"/>
            </a:endParaRPr>
          </a:p>
        </p:txBody>
      </p:sp>
    </p:spTree>
    <p:extLst>
      <p:ext uri="{BB962C8B-B14F-4D97-AF65-F5344CB8AC3E}">
        <p14:creationId xmlns:p14="http://schemas.microsoft.com/office/powerpoint/2010/main" val="4279570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04664"/>
            <a:ext cx="8229600" cy="4680520"/>
          </a:xfrm>
        </p:spPr>
        <p:txBody>
          <a:bodyPr/>
          <a:lstStyle/>
          <a:p>
            <a:pPr algn="l"/>
            <a:r>
              <a:rPr lang="pt-BR" sz="3200" b="1" i="1" dirty="0" smtClean="0">
                <a:solidFill>
                  <a:srgbClr val="660066"/>
                </a:solidFill>
                <a:effectLst>
                  <a:outerShdw blurRad="38100" dist="38100" dir="2700000" algn="tl">
                    <a:srgbClr val="000000">
                      <a:alpha val="43137"/>
                    </a:srgbClr>
                  </a:outerShdw>
                </a:effectLst>
                <a:latin typeface="Comic Sans MS" panose="030F0702030302020204" pitchFamily="66" charset="0"/>
              </a:rPr>
              <a:t>“Tenho sido alvo de implacáveis inimigos, da injúria, da calúnia, da inveja e do ciúme; tem sido publicados contra mim infames libelos; as minhas melhores instruções tem sido desnaturadas; tenho sido traído por aqueles a quem tinha prestado serviços.”</a:t>
            </a:r>
            <a:br>
              <a:rPr lang="pt-BR" sz="3200" b="1" i="1" dirty="0" smtClean="0">
                <a:solidFill>
                  <a:srgbClr val="660066"/>
                </a:solidFill>
                <a:effectLst>
                  <a:outerShdw blurRad="38100" dist="38100" dir="2700000" algn="tl">
                    <a:srgbClr val="000000">
                      <a:alpha val="43137"/>
                    </a:srgbClr>
                  </a:outerShdw>
                </a:effectLst>
                <a:latin typeface="Comic Sans MS" panose="030F0702030302020204" pitchFamily="66" charset="0"/>
              </a:rPr>
            </a:br>
            <a:r>
              <a:rPr lang="pt-BR" sz="3200" b="1" i="1" dirty="0">
                <a:solidFill>
                  <a:srgbClr val="660066"/>
                </a:solidFill>
                <a:effectLst>
                  <a:outerShdw blurRad="38100" dist="38100" dir="2700000" algn="tl">
                    <a:srgbClr val="000000">
                      <a:alpha val="43137"/>
                    </a:srgbClr>
                  </a:outerShdw>
                </a:effectLst>
                <a:latin typeface="Comic Sans MS" panose="030F0702030302020204" pitchFamily="66" charset="0"/>
              </a:rPr>
              <a:t/>
            </a:r>
            <a:br>
              <a:rPr lang="pt-BR" sz="3200" b="1" i="1" dirty="0">
                <a:solidFill>
                  <a:srgbClr val="660066"/>
                </a:solidFill>
                <a:effectLst>
                  <a:outerShdw blurRad="38100" dist="38100" dir="2700000" algn="tl">
                    <a:srgbClr val="000000">
                      <a:alpha val="43137"/>
                    </a:srgbClr>
                  </a:outerShdw>
                </a:effectLst>
                <a:latin typeface="Comic Sans MS" panose="030F0702030302020204" pitchFamily="66" charset="0"/>
              </a:rPr>
            </a:br>
            <a:r>
              <a:rPr lang="pt-BR" sz="3200" b="1" i="1" dirty="0" smtClean="0">
                <a:solidFill>
                  <a:srgbClr val="FFFF00"/>
                </a:solidFill>
                <a:effectLst>
                  <a:outerShdw blurRad="38100" dist="38100" dir="2700000" algn="tl">
                    <a:srgbClr val="000000">
                      <a:alpha val="43137"/>
                    </a:srgbClr>
                  </a:outerShdw>
                </a:effectLst>
                <a:latin typeface="Comic Sans MS" panose="030F0702030302020204" pitchFamily="66" charset="0"/>
              </a:rPr>
              <a:t>                               </a:t>
            </a:r>
            <a:r>
              <a:rPr lang="pt-BR" sz="32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Allan Kardec</a:t>
            </a:r>
            <a:endParaRPr lang="pt-BR" sz="32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3" name="CaixaDeTexto 2"/>
          <p:cNvSpPr txBox="1"/>
          <p:nvPr/>
        </p:nvSpPr>
        <p:spPr>
          <a:xfrm>
            <a:off x="467544" y="5877272"/>
            <a:ext cx="2664296" cy="307777"/>
          </a:xfrm>
          <a:prstGeom prst="rect">
            <a:avLst/>
          </a:prstGeom>
          <a:solidFill>
            <a:schemeClr val="accent1">
              <a:lumMod val="40000"/>
              <a:lumOff val="60000"/>
            </a:schemeClr>
          </a:solidFill>
        </p:spPr>
        <p:txBody>
          <a:bodyPr wrap="square" rtlCol="0">
            <a:spAutoFit/>
          </a:bodyPr>
          <a:lstStyle/>
          <a:p>
            <a:r>
              <a:rPr lang="pt-BR" sz="1400" dirty="0" smtClean="0">
                <a:latin typeface="Comic Sans MS" panose="030F0702030302020204" pitchFamily="66" charset="0"/>
              </a:rPr>
              <a:t>Livro: </a:t>
            </a:r>
            <a:r>
              <a:rPr lang="pt-BR" sz="1400" i="1" dirty="0" smtClean="0">
                <a:latin typeface="Comic Sans MS" panose="030F0702030302020204" pitchFamily="66" charset="0"/>
              </a:rPr>
              <a:t>O que é o Espiritismo</a:t>
            </a:r>
            <a:endParaRPr lang="pt-BR" sz="1400" i="1" dirty="0">
              <a:latin typeface="Comic Sans MS" panose="030F0702030302020204" pitchFamily="66" charset="0"/>
            </a:endParaRPr>
          </a:p>
        </p:txBody>
      </p:sp>
      <p:pic>
        <p:nvPicPr>
          <p:cNvPr id="4" name="Picture 2" descr="https://upload.wikimedia.org/wikipedia/commons/9/9b/Allan_Kardec_L%27Illustration_10_avril_18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861048"/>
            <a:ext cx="1118432" cy="146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6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9552" y="434563"/>
            <a:ext cx="7560840" cy="851297"/>
          </a:xfrm>
          <a:prstGeom prst="flowChartAlternateProcess">
            <a:avLst/>
          </a:prstGeom>
          <a:solidFill>
            <a:schemeClr val="accent6">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ct val="50000"/>
              </a:spcBef>
              <a:spcAft>
                <a:spcPts val="0"/>
              </a:spcAft>
              <a:defRPr/>
            </a:pPr>
            <a:r>
              <a:rPr lang="pt-BR" sz="4400" b="1" spc="1200" dirty="0">
                <a:effectLst>
                  <a:outerShdw blurRad="38100" dist="38100" dir="2700000" algn="tl">
                    <a:srgbClr val="000000">
                      <a:alpha val="43137"/>
                    </a:srgbClr>
                  </a:outerShdw>
                </a:effectLst>
                <a:latin typeface="Comic Sans MS" pitchFamily="66" charset="0"/>
                <a:cs typeface="+mn-cs"/>
              </a:rPr>
              <a:t>Por que estudar?</a:t>
            </a:r>
          </a:p>
        </p:txBody>
      </p:sp>
      <p:sp>
        <p:nvSpPr>
          <p:cNvPr id="4" name="CaixaDeTexto 3"/>
          <p:cNvSpPr txBox="1"/>
          <p:nvPr/>
        </p:nvSpPr>
        <p:spPr>
          <a:xfrm>
            <a:off x="107505" y="1412776"/>
            <a:ext cx="8752270" cy="5878532"/>
          </a:xfrm>
          <a:prstGeom prst="rect">
            <a:avLst/>
          </a:prstGeom>
          <a:noFill/>
        </p:spPr>
        <p:txBody>
          <a:bodyPr wrap="square" rtlCol="0">
            <a:spAutoFit/>
          </a:bodyPr>
          <a:lstStyle/>
          <a:p>
            <a:r>
              <a:rPr lang="pt-BR" sz="2000" b="1" dirty="0" smtClean="0">
                <a:latin typeface="Comic Sans MS" panose="030F0702030302020204" pitchFamily="66" charset="0"/>
              </a:rPr>
              <a:t>O que caracteriza um estudo sério é a continuidade que se lhe dá. </a:t>
            </a:r>
          </a:p>
          <a:p>
            <a:endParaRPr lang="pt-BR" sz="2000" b="1" dirty="0">
              <a:latin typeface="Comic Sans MS" panose="030F0702030302020204" pitchFamily="66" charset="0"/>
            </a:endParaRPr>
          </a:p>
          <a:p>
            <a:r>
              <a:rPr lang="pt-BR" sz="2000" b="1" dirty="0" smtClean="0">
                <a:latin typeface="Comic Sans MS" panose="030F0702030302020204" pitchFamily="66" charset="0"/>
              </a:rPr>
              <a:t>Deve-se admirar de não se obter, frequentemente, nenhuma resposta sensata a questões, graves por si mesmas, quando são feitas.</a:t>
            </a:r>
          </a:p>
          <a:p>
            <a:endParaRPr lang="pt-BR" sz="2000" b="1" dirty="0" smtClean="0">
              <a:latin typeface="Comic Sans MS" panose="030F0702030302020204" pitchFamily="66" charset="0"/>
            </a:endParaRPr>
          </a:p>
          <a:p>
            <a:r>
              <a:rPr lang="pt-BR" sz="2000" b="1" dirty="0" smtClean="0">
                <a:latin typeface="Comic Sans MS" panose="030F0702030302020204" pitchFamily="66" charset="0"/>
              </a:rPr>
              <a:t>Demais</a:t>
            </a:r>
            <a:r>
              <a:rPr lang="pt-BR" sz="2000" b="1" dirty="0">
                <a:latin typeface="Comic Sans MS" panose="030F0702030302020204" pitchFamily="66" charset="0"/>
              </a:rPr>
              <a:t>, sucede frequentemente que, por complexa, uma questão, para ser elucidada, exige a solução de outras preliminares ou complementares. </a:t>
            </a:r>
            <a:endParaRPr lang="pt-BR" sz="2000" b="1" dirty="0" smtClean="0">
              <a:latin typeface="Comic Sans MS" panose="030F0702030302020204" pitchFamily="66" charset="0"/>
            </a:endParaRPr>
          </a:p>
          <a:p>
            <a:endParaRPr lang="pt-BR" sz="2000" b="1" dirty="0">
              <a:latin typeface="Comic Sans MS" panose="030F0702030302020204" pitchFamily="66" charset="0"/>
            </a:endParaRPr>
          </a:p>
          <a:p>
            <a:r>
              <a:rPr lang="pt-BR" sz="2000" b="1" dirty="0" smtClean="0">
                <a:latin typeface="Comic Sans MS" panose="030F0702030302020204" pitchFamily="66" charset="0"/>
              </a:rPr>
              <a:t>Quem </a:t>
            </a:r>
            <a:r>
              <a:rPr lang="pt-BR" sz="2000" b="1" dirty="0">
                <a:latin typeface="Comic Sans MS" panose="030F0702030302020204" pitchFamily="66" charset="0"/>
              </a:rPr>
              <a:t>deseje </a:t>
            </a:r>
            <a:r>
              <a:rPr lang="pt-BR" sz="2000" b="1" dirty="0" smtClean="0">
                <a:latin typeface="Comic Sans MS" panose="030F0702030302020204" pitchFamily="66" charset="0"/>
              </a:rPr>
              <a:t>tornar-se </a:t>
            </a:r>
            <a:r>
              <a:rPr lang="pt-BR" sz="2000" b="1" dirty="0">
                <a:latin typeface="Comic Sans MS" panose="030F0702030302020204" pitchFamily="66" charset="0"/>
              </a:rPr>
              <a:t>versado numa ciência tem que a estudar metodicamente, começando pelo princípio e acompanhando o encadeamento e o desenvolvimento das </a:t>
            </a:r>
            <a:r>
              <a:rPr lang="pt-BR" sz="2000" b="1" dirty="0" smtClean="0">
                <a:latin typeface="Comic Sans MS" panose="030F0702030302020204" pitchFamily="66" charset="0"/>
              </a:rPr>
              <a:t>ideias.</a:t>
            </a:r>
          </a:p>
          <a:p>
            <a:endParaRPr lang="pt-BR" sz="2000" b="1" dirty="0" smtClean="0">
              <a:latin typeface="Comic Sans MS" panose="030F0702030302020204" pitchFamily="66" charset="0"/>
            </a:endParaRPr>
          </a:p>
          <a:p>
            <a:endParaRPr lang="pt-BR" sz="2400" b="1" dirty="0">
              <a:latin typeface="Comic Sans MS" panose="030F0702030302020204" pitchFamily="66" charset="0"/>
            </a:endParaRPr>
          </a:p>
          <a:p>
            <a:endParaRPr lang="pt-BR" sz="2400" b="1" i="1" dirty="0" smtClean="0">
              <a:solidFill>
                <a:srgbClr val="660066"/>
              </a:solidFill>
              <a:latin typeface="Comic Sans MS" panose="030F0702030302020204" pitchFamily="66" charset="0"/>
            </a:endParaRPr>
          </a:p>
          <a:p>
            <a:endParaRPr lang="pt-BR" sz="2400" b="1" i="1" dirty="0">
              <a:solidFill>
                <a:srgbClr val="660066"/>
              </a:solidFill>
            </a:endParaRPr>
          </a:p>
          <a:p>
            <a:endParaRPr lang="pt-BR" sz="2400" b="1" i="1" dirty="0">
              <a:solidFill>
                <a:srgbClr val="660066"/>
              </a:solidFill>
            </a:endParaRPr>
          </a:p>
        </p:txBody>
      </p:sp>
      <p:sp>
        <p:nvSpPr>
          <p:cNvPr id="5" name="Retângulo de cantos arredondados 4"/>
          <p:cNvSpPr/>
          <p:nvPr/>
        </p:nvSpPr>
        <p:spPr bwMode="auto">
          <a:xfrm>
            <a:off x="251518" y="5940165"/>
            <a:ext cx="5112570" cy="44116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b="1" dirty="0" smtClean="0">
                <a:solidFill>
                  <a:schemeClr val="tx2">
                    <a:lumMod val="10000"/>
                  </a:schemeClr>
                </a:solidFill>
                <a:effectLst>
                  <a:outerShdw blurRad="38100" dist="38100" dir="2700000" algn="tl">
                    <a:srgbClr val="000000">
                      <a:alpha val="43137"/>
                    </a:srgbClr>
                  </a:outerShdw>
                </a:effectLst>
                <a:latin typeface="Comic Sans MS" pitchFamily="66" charset="0"/>
                <a:cs typeface="+mn-cs"/>
              </a:rPr>
              <a:t>Livro dos Espíritos. Introdução, item VIII.</a:t>
            </a:r>
            <a:endParaRPr lang="pt-BR" b="1" dirty="0">
              <a:solidFill>
                <a:schemeClr val="tx2">
                  <a:lumMod val="10000"/>
                </a:schemeClr>
              </a:solidFill>
              <a:effectLst>
                <a:outerShdw blurRad="38100" dist="38100" dir="2700000" algn="tl">
                  <a:srgbClr val="000000">
                    <a:alpha val="43137"/>
                  </a:srgbClr>
                </a:outerShdw>
              </a:effectLst>
              <a:latin typeface="Comic Sans MS" pitchFamily="66" charset="0"/>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WordArt 2"/>
          <p:cNvSpPr>
            <a:spLocks noChangeArrowheads="1" noChangeShapeType="1" noTextEdit="1"/>
          </p:cNvSpPr>
          <p:nvPr/>
        </p:nvSpPr>
        <p:spPr bwMode="auto">
          <a:xfrm>
            <a:off x="2124075" y="981075"/>
            <a:ext cx="5688013" cy="4679950"/>
          </a:xfrm>
          <a:prstGeom prst="rect">
            <a:avLst/>
          </a:prstGeom>
        </p:spPr>
        <p:txBody>
          <a:bodyPr wrap="none" fromWordArt="1">
            <a:prstTxWarp prst="textPlain">
              <a:avLst>
                <a:gd name="adj" fmla="val 50000"/>
              </a:avLst>
            </a:prstTxWarp>
          </a:bodyPr>
          <a:lstStyle/>
          <a:p>
            <a:pPr algn="ctr"/>
            <a:r>
              <a:rPr lang="pt-B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Fim</a:t>
            </a:r>
          </a:p>
        </p:txBody>
      </p:sp>
    </p:spTree>
  </p:cSld>
  <p:clrMapOvr>
    <a:masterClrMapping/>
  </p:clrMapOvr>
  <p:transition advClick="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8058"/>
          </a:xfrm>
          <a:solidFill>
            <a:schemeClr val="accent6">
              <a:lumMod val="60000"/>
              <a:lumOff val="40000"/>
            </a:schemeClr>
          </a:solidFill>
          <a:ln>
            <a:solidFill>
              <a:srgbClr val="660033"/>
            </a:solidFill>
          </a:ln>
        </p:spPr>
        <p:txBody>
          <a:bodyPr/>
          <a:lstStyle/>
          <a:p>
            <a:pPr algn="l"/>
            <a:r>
              <a:rPr lang="pt-BR" sz="2000" b="1" spc="1200" dirty="0">
                <a:latin typeface="Comic Sans MS" pitchFamily="66" charset="0"/>
              </a:rPr>
              <a:t>Por que estudar</a:t>
            </a:r>
            <a:r>
              <a:rPr lang="pt-BR" sz="2000" b="1" spc="1200" dirty="0" smtClean="0">
                <a:latin typeface="Comic Sans MS" pitchFamily="66" charset="0"/>
              </a:rPr>
              <a:t>?(cont.)</a:t>
            </a:r>
            <a:endParaRPr lang="pt-BR" sz="2000" dirty="0"/>
          </a:p>
        </p:txBody>
      </p:sp>
      <p:sp>
        <p:nvSpPr>
          <p:cNvPr id="3" name="Espaço Reservado para Conteúdo 2"/>
          <p:cNvSpPr>
            <a:spLocks noGrp="1"/>
          </p:cNvSpPr>
          <p:nvPr>
            <p:ph idx="1"/>
          </p:nvPr>
        </p:nvSpPr>
        <p:spPr/>
        <p:txBody>
          <a:bodyPr/>
          <a:lstStyle/>
          <a:p>
            <a:pPr marL="0" indent="0">
              <a:buNone/>
            </a:pPr>
            <a:r>
              <a:rPr lang="pt-BR" sz="2000" b="1" dirty="0">
                <a:latin typeface="Comic Sans MS" panose="030F0702030302020204" pitchFamily="66" charset="0"/>
              </a:rPr>
              <a:t>Os espíritos superiores não vêm senão em reuniões sérias e naquelas onde, sobretudo, reine uma perfeita comunhão de pensamentos e de sentimentos para o bem. </a:t>
            </a:r>
            <a:endParaRPr lang="pt-BR" sz="2000" b="1" dirty="0" smtClean="0">
              <a:latin typeface="Comic Sans MS" panose="030F0702030302020204" pitchFamily="66" charset="0"/>
            </a:endParaRPr>
          </a:p>
          <a:p>
            <a:pPr marL="0" indent="0">
              <a:buNone/>
            </a:pPr>
            <a:endParaRPr lang="pt-BR" sz="2000" b="1" dirty="0">
              <a:latin typeface="Comic Sans MS" panose="030F0702030302020204" pitchFamily="66" charset="0"/>
            </a:endParaRPr>
          </a:p>
          <a:p>
            <a:pPr marL="0" indent="0">
              <a:buNone/>
            </a:pPr>
            <a:r>
              <a:rPr lang="pt-BR" sz="2000" b="1" dirty="0" smtClean="0">
                <a:latin typeface="Comic Sans MS" panose="030F0702030302020204" pitchFamily="66" charset="0"/>
              </a:rPr>
              <a:t>A </a:t>
            </a:r>
            <a:r>
              <a:rPr lang="pt-BR" sz="2000" b="1" dirty="0">
                <a:latin typeface="Comic Sans MS" panose="030F0702030302020204" pitchFamily="66" charset="0"/>
              </a:rPr>
              <a:t>leviandade e as questões ociosas os afastam, como, entre os homens, distanciam as pessoas razoáveis; o campo então fica livre à turba de espíritos mentirosos e frívolos, sempre à espreita de ocasiões para zombar e se divertir às nossas custas.</a:t>
            </a:r>
          </a:p>
          <a:p>
            <a:endParaRPr lang="pt-BR" sz="2000" b="1" i="1" dirty="0">
              <a:solidFill>
                <a:srgbClr val="660066"/>
              </a:solidFill>
            </a:endParaRPr>
          </a:p>
          <a:p>
            <a:endParaRPr lang="pt-BR" dirty="0"/>
          </a:p>
        </p:txBody>
      </p:sp>
      <p:sp>
        <p:nvSpPr>
          <p:cNvPr id="5" name="Retângulo de cantos arredondados 4"/>
          <p:cNvSpPr/>
          <p:nvPr/>
        </p:nvSpPr>
        <p:spPr bwMode="auto">
          <a:xfrm>
            <a:off x="251518" y="5940165"/>
            <a:ext cx="5112570" cy="44116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p:spPr>
        <p:txBody>
          <a:bodyPr/>
          <a:lstStyle/>
          <a:p>
            <a:pPr marL="449263" indent="-449263" algn="just" eaLnBrk="1" fontAlgn="auto" hangingPunct="1">
              <a:spcBef>
                <a:spcPts val="300"/>
              </a:spcBef>
              <a:spcAft>
                <a:spcPts val="300"/>
              </a:spcAft>
              <a:defRPr/>
            </a:pPr>
            <a:r>
              <a:rPr lang="pt-BR" b="1" dirty="0" smtClean="0">
                <a:solidFill>
                  <a:schemeClr val="tx2">
                    <a:lumMod val="10000"/>
                  </a:schemeClr>
                </a:solidFill>
                <a:effectLst>
                  <a:outerShdw blurRad="38100" dist="38100" dir="2700000" algn="tl">
                    <a:srgbClr val="000000">
                      <a:alpha val="43137"/>
                    </a:srgbClr>
                  </a:outerShdw>
                </a:effectLst>
                <a:latin typeface="Comic Sans MS" pitchFamily="66" charset="0"/>
                <a:cs typeface="+mn-cs"/>
              </a:rPr>
              <a:t>Livro dos Espíritos. Introdução, item VIII.</a:t>
            </a:r>
            <a:endParaRPr lang="pt-BR" b="1" dirty="0">
              <a:solidFill>
                <a:schemeClr val="tx2">
                  <a:lumMod val="10000"/>
                </a:schemeClr>
              </a:solidFill>
              <a:effectLst>
                <a:outerShdw blurRad="38100" dist="38100" dir="2700000" algn="tl">
                  <a:srgbClr val="000000">
                    <a:alpha val="43137"/>
                  </a:srgbClr>
                </a:outerShdw>
              </a:effectLst>
              <a:latin typeface="Comic Sans MS" pitchFamily="66" charset="0"/>
              <a:cs typeface="+mn-cs"/>
            </a:endParaRPr>
          </a:p>
        </p:txBody>
      </p:sp>
    </p:spTree>
    <p:extLst>
      <p:ext uri="{BB962C8B-B14F-4D97-AF65-F5344CB8AC3E}">
        <p14:creationId xmlns:p14="http://schemas.microsoft.com/office/powerpoint/2010/main" val="293244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214282" y="285728"/>
            <a:ext cx="8715436" cy="2135160"/>
          </a:xfrm>
          <a:prstGeom prst="roundRect">
            <a:avLst/>
          </a:prstGeom>
          <a:solidFill>
            <a:schemeClr val="accent1">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1" fontAlgn="auto" hangingPunct="1">
              <a:lnSpc>
                <a:spcPct val="125000"/>
              </a:lnSpc>
              <a:spcBef>
                <a:spcPct val="10000"/>
              </a:spcBef>
              <a:spcAft>
                <a:spcPts val="0"/>
              </a:spcAft>
              <a:defRPr/>
            </a:pPr>
            <a:r>
              <a:rPr lang="pt-BR" sz="4000" dirty="0" smtClean="0">
                <a:solidFill>
                  <a:srgbClr val="660066"/>
                </a:solidFill>
                <a:effectLst>
                  <a:outerShdw blurRad="38100" dist="38100" dir="2700000" algn="tl">
                    <a:srgbClr val="C0C0C0"/>
                  </a:outerShdw>
                </a:effectLst>
                <a:latin typeface="Comic Sans MS" pitchFamily="66" charset="0"/>
                <a:cs typeface="+mn-cs"/>
              </a:rPr>
              <a:t>1º.Caminhar:</a:t>
            </a:r>
          </a:p>
          <a:p>
            <a:pPr algn="ctr" eaLnBrk="1" fontAlgn="auto" hangingPunct="1">
              <a:lnSpc>
                <a:spcPct val="125000"/>
              </a:lnSpc>
              <a:spcBef>
                <a:spcPct val="10000"/>
              </a:spcBef>
              <a:spcAft>
                <a:spcPts val="0"/>
              </a:spcAft>
              <a:defRPr/>
            </a:pPr>
            <a:r>
              <a:rPr lang="pt-BR" sz="3200" b="1" i="1" dirty="0" smtClean="0">
                <a:solidFill>
                  <a:srgbClr val="660033"/>
                </a:solidFill>
                <a:effectLst>
                  <a:outerShdw blurRad="38100" dist="38100" dir="2700000" algn="tl">
                    <a:srgbClr val="C0C0C0"/>
                  </a:outerShdw>
                </a:effectLst>
                <a:latin typeface="Comic Sans MS" pitchFamily="66" charset="0"/>
                <a:cs typeface="+mn-cs"/>
              </a:rPr>
              <a:t>Tríplice </a:t>
            </a:r>
            <a:r>
              <a:rPr lang="pt-BR" sz="3200" b="1" i="1" dirty="0">
                <a:solidFill>
                  <a:srgbClr val="660033"/>
                </a:solidFill>
                <a:effectLst>
                  <a:outerShdw blurRad="38100" dist="38100" dir="2700000" algn="tl">
                    <a:srgbClr val="C0C0C0"/>
                  </a:outerShdw>
                </a:effectLst>
                <a:latin typeface="Comic Sans MS" pitchFamily="66" charset="0"/>
                <a:cs typeface="+mn-cs"/>
              </a:rPr>
              <a:t>aspecto da doutrina espírita.</a:t>
            </a:r>
          </a:p>
        </p:txBody>
      </p:sp>
      <p:sp>
        <p:nvSpPr>
          <p:cNvPr id="8" name="Rectangle 9"/>
          <p:cNvSpPr>
            <a:spLocks noChangeArrowheads="1"/>
          </p:cNvSpPr>
          <p:nvPr/>
        </p:nvSpPr>
        <p:spPr bwMode="auto">
          <a:xfrm>
            <a:off x="785786" y="2643182"/>
            <a:ext cx="7572428" cy="928693"/>
          </a:xfrm>
          <a:prstGeom prst="roundRect">
            <a:avLst/>
          </a:prstGeom>
          <a:solidFill>
            <a:schemeClr val="accent3">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ctr" eaLnBrk="1" fontAlgn="auto" hangingPunct="1">
              <a:lnSpc>
                <a:spcPct val="80000"/>
              </a:lnSpc>
              <a:spcBef>
                <a:spcPct val="10000"/>
              </a:spcBef>
              <a:spcAft>
                <a:spcPts val="0"/>
              </a:spcAft>
              <a:defRPr/>
            </a:pPr>
            <a:r>
              <a:rPr lang="pt-BR" sz="3600" dirty="0">
                <a:solidFill>
                  <a:schemeClr val="tx2">
                    <a:lumMod val="50000"/>
                  </a:schemeClr>
                </a:solidFill>
                <a:effectLst>
                  <a:outerShdw blurRad="38100" dist="38100" dir="2700000" algn="tl">
                    <a:srgbClr val="C0C0C0"/>
                  </a:outerShdw>
                </a:effectLst>
                <a:latin typeface="Comic Sans MS" pitchFamily="66" charset="0"/>
                <a:cs typeface="+mn-cs"/>
              </a:rPr>
              <a:t>Objetivo específico do estudo</a:t>
            </a:r>
          </a:p>
        </p:txBody>
      </p:sp>
      <p:sp>
        <p:nvSpPr>
          <p:cNvPr id="9" name="Rectangle 13"/>
          <p:cNvSpPr>
            <a:spLocks noChangeArrowheads="1"/>
          </p:cNvSpPr>
          <p:nvPr/>
        </p:nvSpPr>
        <p:spPr bwMode="auto">
          <a:xfrm>
            <a:off x="214282" y="3929066"/>
            <a:ext cx="8715436" cy="2428892"/>
          </a:xfrm>
          <a:prstGeom prst="roundRect">
            <a:avLst/>
          </a:prstGeom>
          <a:solidFill>
            <a:schemeClr val="accent3">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1" fontAlgn="auto" hangingPunct="1">
              <a:lnSpc>
                <a:spcPct val="110000"/>
              </a:lnSpc>
              <a:spcBef>
                <a:spcPct val="10000"/>
              </a:spcBef>
              <a:spcAft>
                <a:spcPts val="0"/>
              </a:spcAft>
              <a:defRPr/>
            </a:pPr>
            <a:r>
              <a:rPr lang="pt-BR" sz="3900" dirty="0">
                <a:solidFill>
                  <a:schemeClr val="tx2">
                    <a:lumMod val="50000"/>
                  </a:schemeClr>
                </a:solidFill>
                <a:effectLst>
                  <a:outerShdw blurRad="38100" dist="38100" dir="2700000" algn="tl">
                    <a:srgbClr val="C0C0C0"/>
                  </a:outerShdw>
                </a:effectLst>
                <a:latin typeface="Comic Sans MS" pitchFamily="66" charset="0"/>
                <a:cs typeface="+mn-cs"/>
              </a:rPr>
              <a:t>Identificar os aspectos científico, filosófico e religioso do Espiritismo.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14"/>
          <p:cNvGrpSpPr>
            <a:grpSpLocks/>
          </p:cNvGrpSpPr>
          <p:nvPr/>
        </p:nvGrpSpPr>
        <p:grpSpPr bwMode="auto">
          <a:xfrm>
            <a:off x="5714372" y="3904009"/>
            <a:ext cx="3051175" cy="2846121"/>
            <a:chOff x="5454869" y="3887370"/>
            <a:chExt cx="3051423" cy="2846027"/>
          </a:xfrm>
        </p:grpSpPr>
        <p:pic>
          <p:nvPicPr>
            <p:cNvPr id="9231" name="Picture 32" descr="2083825"/>
            <p:cNvPicPr>
              <a:picLocks noChangeAspect="1" noChangeArrowheads="1"/>
            </p:cNvPicPr>
            <p:nvPr/>
          </p:nvPicPr>
          <p:blipFill>
            <a:blip r:embed="rId3">
              <a:extLst>
                <a:ext uri="{28A0092B-C50C-407E-A947-70E740481C1C}">
                  <a14:useLocalDpi xmlns:a14="http://schemas.microsoft.com/office/drawing/2010/main" val="0"/>
                </a:ext>
              </a:extLst>
            </a:blip>
            <a:srcRect r="2045"/>
            <a:stretch>
              <a:fillRect/>
            </a:stretch>
          </p:blipFill>
          <p:spPr bwMode="auto">
            <a:xfrm>
              <a:off x="5454869" y="3887370"/>
              <a:ext cx="3051423"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de cantos arredondados 10"/>
            <p:cNvSpPr/>
            <p:nvPr/>
          </p:nvSpPr>
          <p:spPr>
            <a:xfrm>
              <a:off x="5814510" y="6233355"/>
              <a:ext cx="2500330" cy="50004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200" b="1" dirty="0">
                  <a:solidFill>
                    <a:schemeClr val="tx2">
                      <a:lumMod val="50000"/>
                    </a:schemeClr>
                  </a:solidFill>
                  <a:effectLst>
                    <a:outerShdw blurRad="38100" dist="38100" dir="2700000" algn="tl">
                      <a:srgbClr val="000000">
                        <a:alpha val="43137"/>
                      </a:srgbClr>
                    </a:outerShdw>
                  </a:effectLst>
                  <a:latin typeface="Comic Sans MS" pitchFamily="66" charset="0"/>
                </a:rPr>
                <a:t>Filosofia</a:t>
              </a:r>
            </a:p>
          </p:txBody>
        </p:sp>
      </p:grpSp>
      <p:sp>
        <p:nvSpPr>
          <p:cNvPr id="12" name="Retângulo de cantos arredondados 11"/>
          <p:cNvSpPr/>
          <p:nvPr/>
        </p:nvSpPr>
        <p:spPr>
          <a:xfrm>
            <a:off x="4067944" y="3108318"/>
            <a:ext cx="2500330" cy="50004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200" b="1" dirty="0">
                <a:solidFill>
                  <a:schemeClr val="tx2">
                    <a:lumMod val="50000"/>
                  </a:schemeClr>
                </a:solidFill>
                <a:effectLst>
                  <a:outerShdw blurRad="38100" dist="38100" dir="2700000" algn="tl">
                    <a:srgbClr val="000000">
                      <a:alpha val="43137"/>
                    </a:srgbClr>
                  </a:outerShdw>
                </a:effectLst>
                <a:latin typeface="Comic Sans MS" pitchFamily="66" charset="0"/>
              </a:rPr>
              <a:t>Religião</a:t>
            </a:r>
          </a:p>
        </p:txBody>
      </p:sp>
      <p:sp>
        <p:nvSpPr>
          <p:cNvPr id="13" name="Retângulo de cantos arredondados 12"/>
          <p:cNvSpPr/>
          <p:nvPr/>
        </p:nvSpPr>
        <p:spPr>
          <a:xfrm>
            <a:off x="428596" y="71438"/>
            <a:ext cx="8286808" cy="5714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400" b="1" spc="100" dirty="0">
                <a:solidFill>
                  <a:schemeClr val="tx2">
                    <a:lumMod val="50000"/>
                  </a:schemeClr>
                </a:solidFill>
                <a:effectLst>
                  <a:outerShdw blurRad="38100" dist="38100" dir="2700000" algn="tl">
                    <a:srgbClr val="000000">
                      <a:alpha val="43137"/>
                    </a:srgbClr>
                  </a:outerShdw>
                </a:effectLst>
                <a:latin typeface="Comic Sans MS" pitchFamily="66" charset="0"/>
              </a:rPr>
              <a:t>TRÍPLICE ASPECTO DA DOUTRINA ESPÍRITA</a:t>
            </a:r>
          </a:p>
        </p:txBody>
      </p:sp>
      <p:grpSp>
        <p:nvGrpSpPr>
          <p:cNvPr id="9225" name="Grupo 21"/>
          <p:cNvGrpSpPr>
            <a:grpSpLocks/>
          </p:cNvGrpSpPr>
          <p:nvPr/>
        </p:nvGrpSpPr>
        <p:grpSpPr bwMode="auto">
          <a:xfrm>
            <a:off x="323528" y="2511777"/>
            <a:ext cx="2790825" cy="2944812"/>
            <a:chOff x="285720" y="1857364"/>
            <a:chExt cx="2790825" cy="2944432"/>
          </a:xfrm>
        </p:grpSpPr>
        <p:pic>
          <p:nvPicPr>
            <p:cNvPr id="9227" name="Imagem 19" descr="religespi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20" y="1857364"/>
              <a:ext cx="27908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tângulo de cantos arredondados 20"/>
            <p:cNvSpPr/>
            <p:nvPr/>
          </p:nvSpPr>
          <p:spPr>
            <a:xfrm>
              <a:off x="430967" y="4301754"/>
              <a:ext cx="2500330" cy="50004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200" b="1" dirty="0">
                  <a:solidFill>
                    <a:schemeClr val="tx2">
                      <a:lumMod val="50000"/>
                    </a:schemeClr>
                  </a:solidFill>
                  <a:effectLst>
                    <a:outerShdw blurRad="38100" dist="38100" dir="2700000" algn="tl">
                      <a:srgbClr val="000000">
                        <a:alpha val="43137"/>
                      </a:srgbClr>
                    </a:outerShdw>
                  </a:effectLst>
                  <a:latin typeface="Comic Sans MS" pitchFamily="66" charset="0"/>
                </a:rPr>
                <a:t>Ciência</a:t>
              </a:r>
            </a:p>
          </p:txBody>
        </p:sp>
      </p:grpSp>
      <p:pic>
        <p:nvPicPr>
          <p:cNvPr id="92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584" y="756134"/>
            <a:ext cx="3067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323528" y="5826800"/>
            <a:ext cx="4572000" cy="923330"/>
          </a:xfrm>
          <a:prstGeom prst="rect">
            <a:avLst/>
          </a:prstGeom>
        </p:spPr>
        <p:txBody>
          <a:bodyPr>
            <a:spAutoFit/>
          </a:bodyPr>
          <a:lstStyle/>
          <a:p>
            <a:r>
              <a:rPr lang="pt-BR" dirty="0"/>
              <a:t>https://dirceurabelo.wordpress.com/2011/12/09/chico-xavier-obra-completa-em-ordem-cronologica/</a:t>
            </a:r>
          </a:p>
        </p:txBody>
      </p:sp>
      <p:sp>
        <p:nvSpPr>
          <p:cNvPr id="3" name="CaixaDeTexto 2"/>
          <p:cNvSpPr txBox="1"/>
          <p:nvPr/>
        </p:nvSpPr>
        <p:spPr>
          <a:xfrm>
            <a:off x="179512" y="1556792"/>
            <a:ext cx="3312368" cy="584775"/>
          </a:xfrm>
          <a:prstGeom prst="rect">
            <a:avLst/>
          </a:prstGeom>
          <a:noFill/>
        </p:spPr>
        <p:txBody>
          <a:bodyPr wrap="square" rtlCol="0">
            <a:spAutoFit/>
          </a:bodyPr>
          <a:lstStyle/>
          <a:p>
            <a:r>
              <a:rPr lang="pt-BR" sz="1600" smtClean="0"/>
              <a:t>1910-2002 (92 </a:t>
            </a:r>
            <a:r>
              <a:rPr lang="pt-BR" sz="1600" dirty="0" smtClean="0"/>
              <a:t>anos)</a:t>
            </a:r>
          </a:p>
          <a:p>
            <a:r>
              <a:rPr lang="pt-BR" sz="1600" dirty="0" smtClean="0"/>
              <a:t>Obras: 1932 até 1999 (67anos)</a:t>
            </a:r>
            <a:endParaRPr lang="pt-B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smtClean="0">
                <a:effectLst>
                  <a:outerShdw blurRad="38100" dist="38100" dir="2700000" algn="tl">
                    <a:srgbClr val="000000">
                      <a:alpha val="43137"/>
                    </a:srgbClr>
                  </a:outerShdw>
                </a:effectLst>
                <a:latin typeface="Comic Sans MS" panose="030F0702030302020204" pitchFamily="66" charset="0"/>
              </a:rPr>
              <a:t>Obras básicas</a:t>
            </a:r>
            <a:endParaRPr lang="pt-BR" b="1" i="1" dirty="0">
              <a:effectLst>
                <a:outerShdw blurRad="38100" dist="38100" dir="2700000" algn="tl">
                  <a:srgbClr val="000000">
                    <a:alpha val="43137"/>
                  </a:srgbClr>
                </a:outerShdw>
              </a:effectLst>
              <a:latin typeface="Comic Sans MS" panose="030F0702030302020204" pitchFamily="66" charset="0"/>
            </a:endParaRPr>
          </a:p>
        </p:txBody>
      </p:sp>
      <p:grpSp>
        <p:nvGrpSpPr>
          <p:cNvPr id="5" name="Grupo 12"/>
          <p:cNvGrpSpPr>
            <a:grpSpLocks/>
          </p:cNvGrpSpPr>
          <p:nvPr/>
        </p:nvGrpSpPr>
        <p:grpSpPr bwMode="auto">
          <a:xfrm>
            <a:off x="5997150" y="1196753"/>
            <a:ext cx="2628849" cy="2535749"/>
            <a:chOff x="500034" y="3643314"/>
            <a:chExt cx="2642400" cy="3131555"/>
          </a:xfrm>
          <a:noFill/>
        </p:grpSpPr>
        <p:grpSp>
          <p:nvGrpSpPr>
            <p:cNvPr id="16" name="Group 27"/>
            <p:cNvGrpSpPr>
              <a:grpSpLocks/>
            </p:cNvGrpSpPr>
            <p:nvPr/>
          </p:nvGrpSpPr>
          <p:grpSpPr bwMode="auto">
            <a:xfrm>
              <a:off x="669503" y="3643314"/>
              <a:ext cx="2303462" cy="2654300"/>
              <a:chOff x="357" y="2583"/>
              <a:chExt cx="1296" cy="1536"/>
            </a:xfrm>
            <a:grpFill/>
          </p:grpSpPr>
          <p:sp>
            <p:nvSpPr>
              <p:cNvPr id="18" name="Rectangle 28"/>
              <p:cNvSpPr>
                <a:spLocks noChangeArrowheads="1"/>
              </p:cNvSpPr>
              <p:nvPr/>
            </p:nvSpPr>
            <p:spPr bwMode="auto">
              <a:xfrm>
                <a:off x="357" y="2583"/>
                <a:ext cx="1296" cy="1536"/>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dirty="0"/>
              </a:p>
            </p:txBody>
          </p:sp>
          <p:pic>
            <p:nvPicPr>
              <p:cNvPr id="19" name="Picture 29" descr="15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713"/>
                <a:ext cx="938" cy="1275"/>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pic>
        </p:grpSp>
        <p:sp>
          <p:nvSpPr>
            <p:cNvPr id="17" name="Text Box 35"/>
            <p:cNvSpPr txBox="1">
              <a:spLocks noChangeArrowheads="1"/>
            </p:cNvSpPr>
            <p:nvPr/>
          </p:nvSpPr>
          <p:spPr bwMode="auto">
            <a:xfrm>
              <a:off x="500034" y="6318758"/>
              <a:ext cx="2642400" cy="456111"/>
            </a:xfrm>
            <a:prstGeom prst="rect">
              <a:avLst/>
            </a:prstGeom>
            <a:grpFill/>
            <a:ln w="9525">
              <a:noFill/>
              <a:miter lim="800000"/>
              <a:headEnd/>
              <a:tailEnd/>
            </a:ln>
            <a:effectLst>
              <a:outerShdw blurRad="44450" dist="27940" dir="5400000" algn="ctr">
                <a:srgbClr val="000000">
                  <a:alpha val="32000"/>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pt-BR" dirty="0" smtClean="0">
                  <a:solidFill>
                    <a:srgbClr val="7030A0"/>
                  </a:solidFill>
                  <a:effectLst>
                    <a:outerShdw blurRad="38100" dist="38100" dir="2700000" algn="tl">
                      <a:srgbClr val="000000"/>
                    </a:outerShdw>
                  </a:effectLst>
                  <a:latin typeface="Comic Sans MS" panose="030F0702030302020204" pitchFamily="66" charset="0"/>
                </a:rPr>
                <a:t>abril de 1864</a:t>
              </a:r>
            </a:p>
          </p:txBody>
        </p:sp>
      </p:grpSp>
      <p:grpSp>
        <p:nvGrpSpPr>
          <p:cNvPr id="6" name="Grupo 13"/>
          <p:cNvGrpSpPr>
            <a:grpSpLocks/>
          </p:cNvGrpSpPr>
          <p:nvPr/>
        </p:nvGrpSpPr>
        <p:grpSpPr bwMode="auto">
          <a:xfrm>
            <a:off x="3206102" y="1196752"/>
            <a:ext cx="2791048" cy="2572205"/>
            <a:chOff x="571472" y="3560782"/>
            <a:chExt cx="3143272" cy="3122210"/>
          </a:xfrm>
          <a:noFill/>
        </p:grpSpPr>
        <p:grpSp>
          <p:nvGrpSpPr>
            <p:cNvPr id="12" name="Group 17"/>
            <p:cNvGrpSpPr>
              <a:grpSpLocks/>
            </p:cNvGrpSpPr>
            <p:nvPr/>
          </p:nvGrpSpPr>
          <p:grpSpPr bwMode="auto">
            <a:xfrm>
              <a:off x="991377" y="3560782"/>
              <a:ext cx="2303463" cy="2654300"/>
              <a:chOff x="4080" y="645"/>
              <a:chExt cx="1296" cy="1536"/>
            </a:xfrm>
            <a:grpFill/>
          </p:grpSpPr>
          <p:sp>
            <p:nvSpPr>
              <p:cNvPr id="14" name="Rectangle 18"/>
              <p:cNvSpPr>
                <a:spLocks noChangeArrowheads="1"/>
              </p:cNvSpPr>
              <p:nvPr/>
            </p:nvSpPr>
            <p:spPr bwMode="auto">
              <a:xfrm>
                <a:off x="4080" y="645"/>
                <a:ext cx="1296" cy="1536"/>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dirty="0"/>
              </a:p>
            </p:txBody>
          </p:sp>
          <p:pic>
            <p:nvPicPr>
              <p:cNvPr id="15" name="Picture 19" descr="15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 y="754"/>
                <a:ext cx="944" cy="1275"/>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pic>
        </p:grpSp>
        <p:sp>
          <p:nvSpPr>
            <p:cNvPr id="13" name="Text Box 35"/>
            <p:cNvSpPr txBox="1">
              <a:spLocks noChangeArrowheads="1"/>
            </p:cNvSpPr>
            <p:nvPr/>
          </p:nvSpPr>
          <p:spPr bwMode="auto">
            <a:xfrm>
              <a:off x="571472" y="6234687"/>
              <a:ext cx="3143272" cy="448305"/>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ct val="50000"/>
                </a:spcBef>
                <a:spcAft>
                  <a:spcPts val="0"/>
                </a:spcAft>
                <a:defRPr/>
              </a:pPr>
              <a:r>
                <a:rPr lang="pt-BR" dirty="0" smtClean="0">
                  <a:solidFill>
                    <a:srgbClr val="7030A0"/>
                  </a:solidFill>
                  <a:effectLst>
                    <a:outerShdw blurRad="38100" dist="38100" dir="2700000" algn="tl">
                      <a:srgbClr val="000000"/>
                    </a:outerShdw>
                  </a:effectLst>
                  <a:latin typeface="Comic Sans MS" pitchFamily="66" charset="0"/>
                  <a:cs typeface="+mn-cs"/>
                </a:rPr>
                <a:t>janeiro </a:t>
              </a:r>
              <a:r>
                <a:rPr lang="pt-BR" dirty="0">
                  <a:solidFill>
                    <a:srgbClr val="7030A0"/>
                  </a:solidFill>
                  <a:effectLst>
                    <a:outerShdw blurRad="38100" dist="38100" dir="2700000" algn="tl">
                      <a:srgbClr val="000000"/>
                    </a:outerShdw>
                  </a:effectLst>
                  <a:latin typeface="Comic Sans MS" pitchFamily="66" charset="0"/>
                  <a:cs typeface="+mn-cs"/>
                </a:rPr>
                <a:t>de </a:t>
              </a:r>
              <a:r>
                <a:rPr lang="pt-BR" dirty="0" smtClean="0">
                  <a:solidFill>
                    <a:srgbClr val="7030A0"/>
                  </a:solidFill>
                  <a:effectLst>
                    <a:outerShdw blurRad="38100" dist="38100" dir="2700000" algn="tl">
                      <a:srgbClr val="000000"/>
                    </a:outerShdw>
                  </a:effectLst>
                  <a:latin typeface="Comic Sans MS" pitchFamily="66" charset="0"/>
                  <a:cs typeface="+mn-cs"/>
                </a:rPr>
                <a:t>1861</a:t>
              </a:r>
              <a:endParaRPr lang="pt-BR" dirty="0">
                <a:solidFill>
                  <a:srgbClr val="7030A0"/>
                </a:solidFill>
                <a:effectLst>
                  <a:outerShdw blurRad="38100" dist="38100" dir="2700000" algn="tl">
                    <a:srgbClr val="000000"/>
                  </a:outerShdw>
                </a:effectLst>
                <a:latin typeface="Comic Sans MS" pitchFamily="66" charset="0"/>
                <a:cs typeface="+mn-cs"/>
              </a:endParaRPr>
            </a:p>
          </p:txBody>
        </p:sp>
      </p:grpSp>
      <p:grpSp>
        <p:nvGrpSpPr>
          <p:cNvPr id="7" name="Grupo 12"/>
          <p:cNvGrpSpPr>
            <a:grpSpLocks/>
          </p:cNvGrpSpPr>
          <p:nvPr/>
        </p:nvGrpSpPr>
        <p:grpSpPr bwMode="auto">
          <a:xfrm>
            <a:off x="518000" y="1304077"/>
            <a:ext cx="2357439" cy="2498169"/>
            <a:chOff x="6429387" y="3469398"/>
            <a:chExt cx="2357455" cy="2496773"/>
          </a:xfrm>
          <a:noFill/>
        </p:grpSpPr>
        <p:grpSp>
          <p:nvGrpSpPr>
            <p:cNvPr id="8" name="Group 3"/>
            <p:cNvGrpSpPr>
              <a:grpSpLocks/>
            </p:cNvGrpSpPr>
            <p:nvPr/>
          </p:nvGrpSpPr>
          <p:grpSpPr bwMode="auto">
            <a:xfrm>
              <a:off x="6607763" y="3469398"/>
              <a:ext cx="2000264" cy="2143116"/>
              <a:chOff x="2183" y="1239"/>
              <a:chExt cx="1296" cy="1588"/>
            </a:xfrm>
            <a:grpFill/>
          </p:grpSpPr>
          <p:sp>
            <p:nvSpPr>
              <p:cNvPr id="10" name="Rectangle 4"/>
              <p:cNvSpPr>
                <a:spLocks noChangeArrowheads="1"/>
              </p:cNvSpPr>
              <p:nvPr/>
            </p:nvSpPr>
            <p:spPr bwMode="auto">
              <a:xfrm>
                <a:off x="2183" y="1239"/>
                <a:ext cx="1296" cy="1588"/>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dirty="0"/>
              </a:p>
            </p:txBody>
          </p:sp>
          <p:pic>
            <p:nvPicPr>
              <p:cNvPr id="11" name="Picture 5" descr="15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 y="1398"/>
                <a:ext cx="938" cy="1275"/>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pic>
        </p:grpSp>
        <p:sp>
          <p:nvSpPr>
            <p:cNvPr id="9" name="Text Box 35"/>
            <p:cNvSpPr txBox="1">
              <a:spLocks noChangeArrowheads="1"/>
            </p:cNvSpPr>
            <p:nvPr/>
          </p:nvSpPr>
          <p:spPr bwMode="auto">
            <a:xfrm>
              <a:off x="6429387" y="5597045"/>
              <a:ext cx="2357455" cy="369126"/>
            </a:xfrm>
            <a:prstGeom prst="rect">
              <a:avLst/>
            </a:prstGeom>
            <a:grpFill/>
            <a:ln w="9525">
              <a:noFill/>
              <a:miter lim="800000"/>
              <a:headEnd/>
              <a:tailEnd/>
            </a:ln>
            <a:effectLst>
              <a:outerShdw blurRad="44450" dist="27940" dir="5400000" algn="ctr">
                <a:srgbClr val="000000">
                  <a:alpha val="32000"/>
                </a:srgbClr>
              </a:outerShdw>
            </a:effectLst>
          </p:spPr>
          <p:txBody>
            <a:bodyPr>
              <a:spAutoFit/>
            </a:bodyPr>
            <a:lstStyle/>
            <a:p>
              <a:pPr algn="ctr" eaLnBrk="1" fontAlgn="auto" hangingPunct="1">
                <a:spcBef>
                  <a:spcPct val="50000"/>
                </a:spcBef>
                <a:spcAft>
                  <a:spcPts val="0"/>
                </a:spcAft>
                <a:defRPr/>
              </a:pPr>
              <a:r>
                <a:rPr lang="pt-BR" dirty="0" smtClean="0">
                  <a:solidFill>
                    <a:srgbClr val="7030A0"/>
                  </a:solidFill>
                  <a:effectLst>
                    <a:outerShdw blurRad="38100" dist="38100" dir="2700000" algn="tl">
                      <a:srgbClr val="000000"/>
                    </a:outerShdw>
                  </a:effectLst>
                  <a:latin typeface="Comic Sans MS" pitchFamily="66" charset="0"/>
                  <a:cs typeface="+mn-cs"/>
                </a:rPr>
                <a:t>abril </a:t>
              </a:r>
              <a:r>
                <a:rPr lang="pt-BR" dirty="0">
                  <a:solidFill>
                    <a:srgbClr val="7030A0"/>
                  </a:solidFill>
                  <a:effectLst>
                    <a:outerShdw blurRad="38100" dist="38100" dir="2700000" algn="tl">
                      <a:srgbClr val="000000"/>
                    </a:outerShdw>
                  </a:effectLst>
                  <a:latin typeface="Comic Sans MS" pitchFamily="66" charset="0"/>
                  <a:cs typeface="+mn-cs"/>
                </a:rPr>
                <a:t>de </a:t>
              </a:r>
              <a:r>
                <a:rPr lang="pt-BR" dirty="0" smtClean="0">
                  <a:solidFill>
                    <a:srgbClr val="7030A0"/>
                  </a:solidFill>
                  <a:effectLst>
                    <a:outerShdw blurRad="38100" dist="38100" dir="2700000" algn="tl">
                      <a:srgbClr val="000000"/>
                    </a:outerShdw>
                  </a:effectLst>
                  <a:latin typeface="Comic Sans MS" pitchFamily="66" charset="0"/>
                  <a:cs typeface="+mn-cs"/>
                </a:rPr>
                <a:t>1857</a:t>
              </a:r>
              <a:endParaRPr lang="pt-BR" dirty="0">
                <a:solidFill>
                  <a:srgbClr val="7030A0"/>
                </a:solidFill>
                <a:effectLst>
                  <a:outerShdw blurRad="38100" dist="38100" dir="2700000" algn="tl">
                    <a:srgbClr val="000000"/>
                  </a:outerShdw>
                </a:effectLst>
                <a:latin typeface="Comic Sans MS" pitchFamily="66" charset="0"/>
                <a:cs typeface="+mn-cs"/>
              </a:endParaRPr>
            </a:p>
          </p:txBody>
        </p:sp>
      </p:grpSp>
      <p:sp>
        <p:nvSpPr>
          <p:cNvPr id="22" name="Retângulo 21"/>
          <p:cNvSpPr/>
          <p:nvPr/>
        </p:nvSpPr>
        <p:spPr>
          <a:xfrm>
            <a:off x="2081361" y="5822470"/>
            <a:ext cx="1887055" cy="369332"/>
          </a:xfrm>
          <a:prstGeom prst="rect">
            <a:avLst/>
          </a:prstGeom>
          <a:noFill/>
          <a:ln>
            <a:noFill/>
          </a:ln>
        </p:spPr>
        <p:txBody>
          <a:bodyPr wrap="none">
            <a:spAutoFit/>
          </a:bodyPr>
          <a:lstStyle/>
          <a:p>
            <a:r>
              <a:rPr lang="pt-BR" dirty="0" smtClean="0">
                <a:solidFill>
                  <a:srgbClr val="7030A0"/>
                </a:solidFill>
                <a:effectLst>
                  <a:outerShdw blurRad="38100" dist="38100" dir="2700000" algn="tl">
                    <a:srgbClr val="000000">
                      <a:alpha val="43137"/>
                    </a:srgbClr>
                  </a:outerShdw>
                </a:effectLst>
                <a:latin typeface="Comic Sans MS" panose="030F0702030302020204" pitchFamily="66" charset="0"/>
              </a:rPr>
              <a:t>agosto </a:t>
            </a:r>
            <a:r>
              <a:rPr lang="pt-BR" dirty="0">
                <a:solidFill>
                  <a:srgbClr val="7030A0"/>
                </a:solidFill>
                <a:effectLst>
                  <a:outerShdw blurRad="38100" dist="38100" dir="2700000" algn="tl">
                    <a:srgbClr val="000000">
                      <a:alpha val="43137"/>
                    </a:srgbClr>
                  </a:outerShdw>
                </a:effectLst>
                <a:latin typeface="Comic Sans MS" panose="030F0702030302020204" pitchFamily="66" charset="0"/>
              </a:rPr>
              <a:t>de  </a:t>
            </a:r>
            <a:r>
              <a:rPr lang="pt-BR" dirty="0" smtClean="0">
                <a:solidFill>
                  <a:srgbClr val="7030A0"/>
                </a:solidFill>
                <a:effectLst>
                  <a:outerShdw blurRad="38100" dist="38100" dir="2700000" algn="tl">
                    <a:srgbClr val="000000">
                      <a:alpha val="43137"/>
                    </a:srgbClr>
                  </a:outerShdw>
                </a:effectLst>
                <a:latin typeface="Comic Sans MS" panose="030F0702030302020204" pitchFamily="66" charset="0"/>
              </a:rPr>
              <a:t>1865</a:t>
            </a:r>
            <a:endParaRPr lang="pt-BR"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grpSp>
        <p:nvGrpSpPr>
          <p:cNvPr id="23" name="Grupo 22"/>
          <p:cNvGrpSpPr/>
          <p:nvPr/>
        </p:nvGrpSpPr>
        <p:grpSpPr>
          <a:xfrm>
            <a:off x="4927703" y="3740274"/>
            <a:ext cx="2138893" cy="2316448"/>
            <a:chOff x="3772676" y="4045209"/>
            <a:chExt cx="2138893" cy="2316448"/>
          </a:xfrm>
          <a:noFill/>
        </p:grpSpPr>
        <p:sp>
          <p:nvSpPr>
            <p:cNvPr id="24" name="Rectangle 23"/>
            <p:cNvSpPr>
              <a:spLocks noChangeArrowheads="1"/>
            </p:cNvSpPr>
            <p:nvPr/>
          </p:nvSpPr>
          <p:spPr bwMode="auto">
            <a:xfrm>
              <a:off x="3772676" y="4045209"/>
              <a:ext cx="2138893" cy="2316448"/>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sz="1800" dirty="0"/>
            </a:p>
          </p:txBody>
        </p:sp>
        <p:pic>
          <p:nvPicPr>
            <p:cNvPr id="25" name="Picture 24" descr="157">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3143" y="4241263"/>
              <a:ext cx="1559609" cy="1922833"/>
            </a:xfrm>
            <a:prstGeom prst="rect">
              <a:avLst/>
            </a:prstGeom>
            <a:grpFill/>
            <a:ln>
              <a:noFill/>
            </a:ln>
            <a:extLst>
              <a:ext uri="{91240B29-F687-4F45-9708-019B960494DF}">
                <a14:hiddenLine xmlns:a14="http://schemas.microsoft.com/office/drawing/2010/main" w="38100">
                  <a:solidFill>
                    <a:srgbClr val="000000"/>
                  </a:solidFill>
                  <a:miter lim="800000"/>
                  <a:headEnd/>
                  <a:tailEnd/>
                </a14:hiddenLine>
              </a:ext>
            </a:extLst>
          </p:spPr>
        </p:pic>
      </p:grpSp>
      <p:sp>
        <p:nvSpPr>
          <p:cNvPr id="26" name="Text Box 38"/>
          <p:cNvSpPr txBox="1">
            <a:spLocks noChangeArrowheads="1"/>
          </p:cNvSpPr>
          <p:nvPr/>
        </p:nvSpPr>
        <p:spPr bwMode="auto">
          <a:xfrm>
            <a:off x="4959222" y="5870549"/>
            <a:ext cx="2107374" cy="3693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fontAlgn="auto" hangingPunct="1">
              <a:spcBef>
                <a:spcPct val="50000"/>
              </a:spcBef>
              <a:spcAft>
                <a:spcPts val="0"/>
              </a:spcAft>
              <a:defRPr/>
            </a:pPr>
            <a:r>
              <a:rPr lang="pt-BR" b="1" dirty="0" smtClean="0">
                <a:solidFill>
                  <a:srgbClr val="660033"/>
                </a:solidFill>
                <a:effectLst>
                  <a:outerShdw blurRad="38100" dist="38100" dir="2700000" algn="tl">
                    <a:srgbClr val="FFFFFF"/>
                  </a:outerShdw>
                </a:effectLst>
                <a:latin typeface="Comic Sans MS" pitchFamily="66" charset="0"/>
                <a:cs typeface="+mn-cs"/>
              </a:rPr>
              <a:t>janeiro </a:t>
            </a:r>
            <a:r>
              <a:rPr lang="pt-BR" b="1" dirty="0">
                <a:solidFill>
                  <a:srgbClr val="660033"/>
                </a:solidFill>
                <a:effectLst>
                  <a:outerShdw blurRad="38100" dist="38100" dir="2700000" algn="tl">
                    <a:srgbClr val="FFFFFF"/>
                  </a:outerShdw>
                </a:effectLst>
                <a:latin typeface="Comic Sans MS" pitchFamily="66" charset="0"/>
                <a:cs typeface="+mn-cs"/>
              </a:rPr>
              <a:t>de </a:t>
            </a:r>
            <a:r>
              <a:rPr lang="pt-BR" b="1" dirty="0" smtClean="0">
                <a:solidFill>
                  <a:srgbClr val="660033"/>
                </a:solidFill>
                <a:effectLst>
                  <a:outerShdw blurRad="38100" dist="38100" dir="2700000" algn="tl">
                    <a:srgbClr val="FFFFFF"/>
                  </a:outerShdw>
                </a:effectLst>
                <a:latin typeface="Comic Sans MS" pitchFamily="66" charset="0"/>
                <a:cs typeface="+mn-cs"/>
              </a:rPr>
              <a:t>1868</a:t>
            </a:r>
            <a:endParaRPr lang="pt-BR" b="1" dirty="0">
              <a:solidFill>
                <a:srgbClr val="660033"/>
              </a:solidFill>
              <a:effectLst>
                <a:outerShdw blurRad="38100" dist="38100" dir="2700000" algn="tl">
                  <a:srgbClr val="FFFFFF"/>
                </a:outerShdw>
              </a:effectLst>
              <a:latin typeface="Comic Sans MS" pitchFamily="66" charset="0"/>
              <a:cs typeface="+mn-cs"/>
            </a:endParaRPr>
          </a:p>
        </p:txBody>
      </p:sp>
      <p:pic>
        <p:nvPicPr>
          <p:cNvPr id="1026" name="Picture 2" descr="http://caminheiros.org/wp-content/uploads/2013/12/1631766_g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0356" y="3903114"/>
            <a:ext cx="1337263" cy="186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7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3_Tríplice_aspecto_da_Doutrina_Espírita_[Euzebio-2008]</Template>
  <TotalTime>675</TotalTime>
  <Words>2500</Words>
  <Application>Microsoft Office PowerPoint</Application>
  <PresentationFormat>Apresentação na tela (4:3)</PresentationFormat>
  <Paragraphs>250</Paragraphs>
  <Slides>50</Slides>
  <Notes>36</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50</vt:i4>
      </vt:variant>
    </vt:vector>
  </HeadingPairs>
  <TitlesOfParts>
    <vt:vector size="60" baseType="lpstr">
      <vt:lpstr>AGaramond-Regular</vt:lpstr>
      <vt:lpstr>Arial</vt:lpstr>
      <vt:lpstr>Arial Black</vt:lpstr>
      <vt:lpstr>Calibri</vt:lpstr>
      <vt:lpstr>Century Schoolbook</vt:lpstr>
      <vt:lpstr>Comic Sans MS</vt:lpstr>
      <vt:lpstr>Times New Roman</vt:lpstr>
      <vt:lpstr>Verdana</vt:lpstr>
      <vt:lpstr>Wingdings</vt:lpstr>
      <vt:lpstr>Tema do Office</vt:lpstr>
      <vt:lpstr>Apresentação do PowerPoint</vt:lpstr>
      <vt:lpstr>Centro Espírita Vinhas do Senhor Grupo de Estudos</vt:lpstr>
      <vt:lpstr>Apresentação do PowerPoint</vt:lpstr>
      <vt:lpstr>Metodologia de trabalho</vt:lpstr>
      <vt:lpstr>Apresentação do PowerPoint</vt:lpstr>
      <vt:lpstr>Por que estudar?(cont.)</vt:lpstr>
      <vt:lpstr>Apresentação do PowerPoint</vt:lpstr>
      <vt:lpstr>Apresentação do PowerPoint</vt:lpstr>
      <vt:lpstr>Obras básicas</vt:lpstr>
      <vt:lpstr>1) Técnicas de investigação foram usadas para comprovar a veracidade dos fenômenos espíritas (ciência); </vt:lpstr>
      <vt:lpstr>Segundo, Emmanuel, "Podemos tomar o Espiritismo, simbolizado como um triângulo de forças espirituais. A ciência e a filosofia vinculam à Terra essa figura simbólica, porém, a religião é o ângulo divino que a liga ao céu.“</vt:lpstr>
      <vt:lpstr>Apresentação do PowerPoint</vt:lpstr>
      <vt:lpstr>Apresentação do PowerPoint</vt:lpstr>
      <vt:lpstr>O aspecto científico do Espiritismo desenvolve-se em duas obras de Allan Kardec: o Livro dos Médiuns e A Gênese.</vt:lpstr>
      <vt:lpstr>No aspecto científico, o Espiritismo demonstra a existência da alma e a sua imortalidade, por meio, principalmente, do intercâmbio mediúnico entre encarnados e desencarnados.</vt:lpstr>
      <vt:lpstr>O Espiritismo preocupa-se em estudar a intimidade do fenômeno mediúnico, as suas conseqüências na vida das pessoas, bem como as características do ser espiritual, a sua origem, a sua natureza e o seu destino. Isso gera material de aplicação moral e filosófica.</vt:lpstr>
      <vt:lpstr>Apresentação do PowerPoint</vt:lpstr>
      <vt:lpstr>Apresentação do PowerPoint</vt:lpstr>
      <vt:lpstr>A CIÊNCIA TRADICIONAL  “Você só precisa encontrar um corvo branco para provar que ele existe” </vt:lpstr>
      <vt:lpstr>   </vt:lpstr>
      <vt:lpstr>Apresentação do PowerPoint</vt:lpstr>
      <vt:lpstr>“Ao elemento material ajuntou o elemento espiritual. Elemento material e elemento espiritual, eis os dois princípios....”                            Allan Kardec  </vt:lpstr>
      <vt:lpstr>Apresentação do PowerPoint</vt:lpstr>
      <vt:lpstr>Examina os atributos de DEUS, suas relações com o Homem e apresenta um código moral, por meio do qual a criatura vai de encontro ao seu Criador.</vt:lpstr>
      <vt:lpstr>Quando o Homem pergunta, interroga, cogita, quer saber o “como” e o “porquê” das coisas, dos fatos, dos acontecimentos, nasce a FILOSOFIA que mostra o que são as coisas e porque são as coisas.</vt:lpstr>
      <vt:lpstr> O nome filosofia vem do grego e significa “amor à sabedoria”. A Filosofia, segundo o novo Dicionário Aurélio, “é um estudo que se caracteriza pela intenção de ampliar incessantemente a compreensão da realidade (...)”.</vt:lpstr>
      <vt:lpstr>Apresentação do PowerPoint</vt:lpstr>
      <vt:lpstr>Apresentação do PowerPoint</vt:lpstr>
      <vt:lpstr>O aspecto religioso da Doutrina Espírita é desenvolvido por Allan Kardec nas obras básicas: O Evangelho Segundo o Espiritismo e o Céu e Inferno.</vt:lpstr>
      <vt:lpstr>Como Religião, o Espiritismo se preocupa com as consequências morais do ensino científico-filosófico, buscando, na ética pregada por Jesus, os elementos que deverão nortear a conduta do Homem rumo  ao Criador.</vt:lpstr>
      <vt:lpstr>Porém, o Espiritismo não se trata de uma Religião constituída, tradicional, estruturada com base em rituais, sacramentos, dogmas e classes sacerdotais. Mas uma religião como atitude de vida, como modo de proceder, buscando uma identificação com Deus, por meio de uma vida reta, digna e fraterna e não através de atitudes exteriores, artificiais, mecanizadas...</vt:lpstr>
      <vt:lpstr>Apresentação do PowerPoint</vt:lpstr>
      <vt:lpstr>Apresentação do PowerPoint</vt:lpstr>
      <vt:lpstr>Apresentação do PowerPoint</vt:lpstr>
      <vt:lpstr>Apresentação do PowerPoint</vt:lpstr>
      <vt:lpstr>Apresentação do PowerPoint</vt:lpstr>
      <vt:lpstr>Apresentação do PowerPoint</vt:lpstr>
      <vt:lpstr>2ª. PARTE (cont.)</vt:lpstr>
      <vt:lpstr>Apresentação do PowerPoint</vt:lpstr>
      <vt:lpstr>Apresentação do PowerPoint</vt:lpstr>
      <vt:lpstr>Kardec criou uma terminologia própria</vt:lpstr>
      <vt:lpstr>Apresentação do PowerPoint</vt:lpstr>
      <vt:lpstr>Terminologia (cont.)</vt:lpstr>
      <vt:lpstr>Apresentação do PowerPoint</vt:lpstr>
      <vt:lpstr>Apresentação do PowerPoint</vt:lpstr>
      <vt:lpstr>Apresentação do PowerPoint</vt:lpstr>
      <vt:lpstr>Apresentação do PowerPoint</vt:lpstr>
      <vt:lpstr>Apresentação do PowerPoint</vt:lpstr>
      <vt:lpstr>“Tenho sido alvo de implacáveis inimigos, da injúria, da calúnia, da inveja e do ciúme; tem sido publicados contra mim infames libelos; as minhas melhores instruções tem sido desnaturadas; tenho sido traído por aqueles a quem tinha prestado serviços.”                                 Allan Kardec</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Cliente</dc:creator>
  <cp:lastModifiedBy>Cliente</cp:lastModifiedBy>
  <cp:revision>87</cp:revision>
  <dcterms:created xsi:type="dcterms:W3CDTF">2016-07-12T12:28:19Z</dcterms:created>
  <dcterms:modified xsi:type="dcterms:W3CDTF">2016-07-26T21:38:18Z</dcterms:modified>
</cp:coreProperties>
</file>