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1" r:id="rId1"/>
  </p:sldMasterIdLst>
  <p:notesMasterIdLst>
    <p:notesMasterId r:id="rId26"/>
  </p:notesMasterIdLst>
  <p:sldIdLst>
    <p:sldId id="280" r:id="rId2"/>
    <p:sldId id="269" r:id="rId3"/>
    <p:sldId id="283" r:id="rId4"/>
    <p:sldId id="272" r:id="rId5"/>
    <p:sldId id="282" r:id="rId6"/>
    <p:sldId id="295" r:id="rId7"/>
    <p:sldId id="257" r:id="rId8"/>
    <p:sldId id="284" r:id="rId9"/>
    <p:sldId id="285" r:id="rId10"/>
    <p:sldId id="286" r:id="rId11"/>
    <p:sldId id="288" r:id="rId12"/>
    <p:sldId id="287" r:id="rId13"/>
    <p:sldId id="289" r:id="rId14"/>
    <p:sldId id="297" r:id="rId15"/>
    <p:sldId id="273" r:id="rId16"/>
    <p:sldId id="279" r:id="rId17"/>
    <p:sldId id="278" r:id="rId18"/>
    <p:sldId id="296" r:id="rId19"/>
    <p:sldId id="291" r:id="rId20"/>
    <p:sldId id="265" r:id="rId21"/>
    <p:sldId id="294" r:id="rId22"/>
    <p:sldId id="293" r:id="rId23"/>
    <p:sldId id="266" r:id="rId24"/>
    <p:sldId id="267" r:id="rId25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4340C"/>
    <a:srgbClr val="CCFFFF"/>
    <a:srgbClr val="FFCCFF"/>
    <a:srgbClr val="FFFF99"/>
    <a:srgbClr val="66FF99"/>
    <a:srgbClr val="CCCCFF"/>
    <a:srgbClr val="66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324" autoAdjust="0"/>
    <p:restoredTop sz="94660"/>
  </p:normalViewPr>
  <p:slideViewPr>
    <p:cSldViewPr snapToGrid="0">
      <p:cViewPr varScale="1">
        <p:scale>
          <a:sx n="77" d="100"/>
          <a:sy n="77" d="100"/>
        </p:scale>
        <p:origin x="72" y="7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C15976-B080-4600-AB91-F69AFEFCD898}" type="datetimeFigureOut">
              <a:rPr lang="pt-BR" smtClean="0"/>
              <a:t>23/08/2016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427740-13A1-49A2-A2CD-17478A0F294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632737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05406-0735-4968-B8A1-656AC59C5521}" type="datetimeFigureOut">
              <a:rPr lang="pt-BR" smtClean="0"/>
              <a:t>23/08/2016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1427D-E33C-43DA-A580-D33FAE44AA87}" type="slidenum">
              <a:rPr lang="pt-BR" smtClean="0"/>
              <a:t>‹nº›</a:t>
            </a:fld>
            <a:endParaRPr lang="pt-BR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19452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05406-0735-4968-B8A1-656AC59C5521}" type="datetimeFigureOut">
              <a:rPr lang="pt-BR" smtClean="0"/>
              <a:t>23/08/2016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1427D-E33C-43DA-A580-D33FAE44AA8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099910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05406-0735-4968-B8A1-656AC59C5521}" type="datetimeFigureOut">
              <a:rPr lang="pt-BR" smtClean="0"/>
              <a:t>23/08/2016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1427D-E33C-43DA-A580-D33FAE44AA8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617092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05406-0735-4968-B8A1-656AC59C5521}" type="datetimeFigureOut">
              <a:rPr lang="pt-BR" smtClean="0"/>
              <a:t>23/08/2016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1427D-E33C-43DA-A580-D33FAE44AA87}" type="slidenum">
              <a:rPr lang="pt-BR" smtClean="0"/>
              <a:t>‹nº›</a:t>
            </a:fld>
            <a:endParaRPr lang="pt-BR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615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05406-0735-4968-B8A1-656AC59C5521}" type="datetimeFigureOut">
              <a:rPr lang="pt-BR" smtClean="0"/>
              <a:t>23/08/2016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1427D-E33C-43DA-A580-D33FAE44AA8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114112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o 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pt-BR" smtClean="0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05406-0735-4968-B8A1-656AC59C5521}" type="datetimeFigureOut">
              <a:rPr lang="pt-BR" smtClean="0"/>
              <a:t>23/08/2016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1427D-E33C-43DA-A580-D33FAE44AA87}" type="slidenum">
              <a:rPr lang="pt-BR" smtClean="0"/>
              <a:t>‹nº›</a:t>
            </a:fld>
            <a:endParaRPr lang="pt-BR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910829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pt-BR" smtClean="0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05406-0735-4968-B8A1-656AC59C5521}" type="datetimeFigureOut">
              <a:rPr lang="pt-BR" smtClean="0"/>
              <a:t>23/08/2016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1427D-E33C-43DA-A580-D33FAE44AA8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93869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05406-0735-4968-B8A1-656AC59C5521}" type="datetimeFigureOut">
              <a:rPr lang="pt-BR" smtClean="0"/>
              <a:t>23/08/2016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1427D-E33C-43DA-A580-D33FAE44AA8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890395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05406-0735-4968-B8A1-656AC59C5521}" type="datetimeFigureOut">
              <a:rPr lang="pt-BR" smtClean="0"/>
              <a:t>23/08/2016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1427D-E33C-43DA-A580-D33FAE44AA8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085027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05406-0735-4968-B8A1-656AC59C5521}" type="datetimeFigureOut">
              <a:rPr lang="pt-BR" smtClean="0"/>
              <a:t>23/08/2016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1427D-E33C-43DA-A580-D33FAE44AA8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109793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05406-0735-4968-B8A1-656AC59C5521}" type="datetimeFigureOut">
              <a:rPr lang="pt-BR" smtClean="0"/>
              <a:t>23/08/2016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1427D-E33C-43DA-A580-D33FAE44AA8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007790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05406-0735-4968-B8A1-656AC59C5521}" type="datetimeFigureOut">
              <a:rPr lang="pt-BR" smtClean="0"/>
              <a:t>23/08/2016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1427D-E33C-43DA-A580-D33FAE44AA8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351659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05406-0735-4968-B8A1-656AC59C5521}" type="datetimeFigureOut">
              <a:rPr lang="pt-BR" smtClean="0"/>
              <a:t>23/08/2016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1427D-E33C-43DA-A580-D33FAE44AA8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291373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05406-0735-4968-B8A1-656AC59C5521}" type="datetimeFigureOut">
              <a:rPr lang="pt-BR" smtClean="0"/>
              <a:t>23/08/2016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1427D-E33C-43DA-A580-D33FAE44AA8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084611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05406-0735-4968-B8A1-656AC59C5521}" type="datetimeFigureOut">
              <a:rPr lang="pt-BR" smtClean="0"/>
              <a:t>23/08/2016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1427D-E33C-43DA-A580-D33FAE44AA8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835345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05406-0735-4968-B8A1-656AC59C5521}" type="datetimeFigureOut">
              <a:rPr lang="pt-BR" smtClean="0"/>
              <a:t>23/08/2016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1427D-E33C-43DA-A580-D33FAE44AA8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584435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05406-0735-4968-B8A1-656AC59C5521}" type="datetimeFigureOut">
              <a:rPr lang="pt-BR" smtClean="0"/>
              <a:t>23/08/2016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1427D-E33C-43DA-A580-D33FAE44AA8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286446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5E905406-0735-4968-B8A1-656AC59C5521}" type="datetimeFigureOut">
              <a:rPr lang="pt-BR" smtClean="0"/>
              <a:t>23/08/2016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DC1427D-E33C-43DA-A580-D33FAE44AA8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2063803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  <p:sldLayoutId id="2147483724" r:id="rId13"/>
    <p:sldLayoutId id="2147483725" r:id="rId14"/>
    <p:sldLayoutId id="2147483726" r:id="rId15"/>
    <p:sldLayoutId id="2147483727" r:id="rId16"/>
    <p:sldLayoutId id="2147483728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://aswti.com.br/assets/images/plugin/4/fund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8834"/>
            <a:ext cx="128778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www.blog.mcientifica.com.br/wp-content/uploads/2015/04/oceano-04-atlantic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21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1480159" y="420779"/>
            <a:ext cx="923168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 nossa felicidade será naturalmente proporcional em relação a felicidade que fizermos para os outros.</a:t>
            </a:r>
            <a:endParaRPr lang="pt-BR" sz="32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9832933" y="2784685"/>
            <a:ext cx="19791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Allan Kardec</a:t>
            </a:r>
            <a:endParaRPr lang="pt-BR" sz="2000" b="1" dirty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7590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://aswti.com.br/assets/images/plugin/4/fund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40975" y="0"/>
            <a:ext cx="128778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13"/>
          <p:cNvSpPr>
            <a:spLocks noChangeArrowheads="1"/>
          </p:cNvSpPr>
          <p:nvPr/>
        </p:nvSpPr>
        <p:spPr bwMode="auto">
          <a:xfrm>
            <a:off x="1702594" y="3007813"/>
            <a:ext cx="8786812" cy="3429000"/>
          </a:xfrm>
          <a:prstGeom prst="roundRect">
            <a:avLst/>
          </a:prstGeom>
          <a:solidFill>
            <a:schemeClr val="tx1">
              <a:lumMod val="85000"/>
            </a:schemeClr>
          </a:solidFill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just">
              <a:lnSpc>
                <a:spcPct val="125000"/>
              </a:lnSpc>
              <a:defRPr/>
            </a:pPr>
            <a:r>
              <a:rPr lang="pt-BR" sz="3300" b="1" i="1" dirty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Assim como o gérmen [embrião] de um fruto é envolvido pelo perisperma, o Espírito propriamente dito é revestido por um envoltório que, por comparação, se pode chamar perispírito</a:t>
            </a:r>
            <a:r>
              <a:rPr lang="pt-BR" sz="3300" b="1" i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.</a:t>
            </a:r>
            <a:endParaRPr lang="pt-BR" sz="3300" b="1" i="1" dirty="0">
              <a:solidFill>
                <a:schemeClr val="accent1">
                  <a:lumMod val="50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7" name="Picture 2" descr="http://ceirmajacyra.weebly.com/uploads/8/1/0/4/8104772/1291250_ori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146" y="438411"/>
            <a:ext cx="6039076" cy="2347371"/>
          </a:xfrm>
          <a:prstGeom prst="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6801633" y="1027135"/>
            <a:ext cx="3652056" cy="613776"/>
          </a:xfrm>
          <a:prstGeom prst="roundRect">
            <a:avLst/>
          </a:prstGeom>
          <a:solidFill>
            <a:srgbClr val="0070C0"/>
          </a:solidFill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marL="342900" indent="-342900" algn="ctr">
              <a:spcBef>
                <a:spcPct val="10000"/>
              </a:spcBef>
              <a:defRPr/>
            </a:pPr>
            <a:r>
              <a:rPr lang="pt-BR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Comentário de Kardec</a:t>
            </a:r>
          </a:p>
        </p:txBody>
      </p:sp>
    </p:spTree>
    <p:extLst>
      <p:ext uri="{BB962C8B-B14F-4D97-AF65-F5344CB8AC3E}">
        <p14:creationId xmlns:p14="http://schemas.microsoft.com/office/powerpoint/2010/main" val="4270304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://aswti.com.br/assets/images/plugin/4/fund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03396" y="-21921"/>
            <a:ext cx="128778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7710617" y="5596530"/>
            <a:ext cx="3720660" cy="500063"/>
          </a:xfrm>
          <a:prstGeom prst="roundRect">
            <a:avLst/>
          </a:prstGeom>
          <a:solidFill>
            <a:srgbClr val="00B0F0"/>
          </a:solidFill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marL="342900" indent="-342900" algn="ctr">
              <a:spcBef>
                <a:spcPct val="10000"/>
              </a:spcBef>
              <a:defRPr/>
            </a:pPr>
            <a:r>
              <a:rPr lang="pt-BR" b="1" i="1" dirty="0" smtClean="0">
                <a:solidFill>
                  <a:schemeClr val="tx1"/>
                </a:solidFill>
                <a:latin typeface="Comic Sans MS" pitchFamily="66" charset="0"/>
              </a:rPr>
              <a:t>O </a:t>
            </a:r>
            <a:r>
              <a:rPr lang="pt-BR" b="1" i="1" dirty="0">
                <a:solidFill>
                  <a:schemeClr val="tx1"/>
                </a:solidFill>
                <a:latin typeface="Comic Sans MS" pitchFamily="66" charset="0"/>
              </a:rPr>
              <a:t>Livro dos Espíritos</a:t>
            </a:r>
            <a:r>
              <a:rPr lang="pt-BR" b="1" dirty="0">
                <a:solidFill>
                  <a:schemeClr val="tx1"/>
                </a:solidFill>
                <a:latin typeface="Comic Sans MS" pitchFamily="66" charset="0"/>
              </a:rPr>
              <a:t>. </a:t>
            </a:r>
            <a:r>
              <a:rPr lang="pt-BR" b="1" dirty="0" smtClean="0">
                <a:solidFill>
                  <a:schemeClr val="tx1"/>
                </a:solidFill>
                <a:latin typeface="Comic Sans MS" pitchFamily="66" charset="0"/>
              </a:rPr>
              <a:t>Q.95</a:t>
            </a:r>
            <a:endParaRPr lang="pt-BR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7" name="Rectangle 13"/>
          <p:cNvSpPr>
            <a:spLocks noChangeArrowheads="1"/>
          </p:cNvSpPr>
          <p:nvPr/>
        </p:nvSpPr>
        <p:spPr bwMode="auto">
          <a:xfrm>
            <a:off x="1659742" y="471288"/>
            <a:ext cx="8572500" cy="3929062"/>
          </a:xfrm>
          <a:prstGeom prst="roundRect">
            <a:avLst/>
          </a:prstGeom>
          <a:solidFill>
            <a:schemeClr val="tx1">
              <a:lumMod val="85000"/>
            </a:schemeClr>
          </a:solidFill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lnSpc>
                <a:spcPts val="6600"/>
              </a:lnSpc>
              <a:defRPr/>
            </a:pPr>
            <a:r>
              <a:rPr lang="pt-BR" sz="4000" b="1" dirty="0">
                <a:solidFill>
                  <a:schemeClr val="bg1"/>
                </a:solidFill>
                <a:latin typeface="Comic Sans MS" pitchFamily="66" charset="0"/>
              </a:rPr>
              <a:t>O envoltório semimaterial do Espírito tem forma determinadas e pode ser perceptível?</a:t>
            </a:r>
          </a:p>
        </p:txBody>
      </p:sp>
    </p:spTree>
    <p:extLst>
      <p:ext uri="{BB962C8B-B14F-4D97-AF65-F5344CB8AC3E}">
        <p14:creationId xmlns:p14="http://schemas.microsoft.com/office/powerpoint/2010/main" val="1910361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://aswti.com.br/assets/images/plugin/4/fund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40975" y="0"/>
            <a:ext cx="128778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2452689" y="357189"/>
            <a:ext cx="7286625" cy="1000125"/>
          </a:xfrm>
          <a:prstGeom prst="roundRect">
            <a:avLst/>
          </a:prstGeom>
          <a:solidFill>
            <a:srgbClr val="0070C0"/>
          </a:solidFill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marL="342900" indent="-342900" algn="ctr">
              <a:lnSpc>
                <a:spcPct val="80000"/>
              </a:lnSpc>
              <a:spcBef>
                <a:spcPct val="10000"/>
              </a:spcBef>
              <a:defRPr/>
            </a:pPr>
            <a:r>
              <a:rPr lang="pt-BR" sz="4400" dirty="0">
                <a:solidFill>
                  <a:schemeClr val="tx1"/>
                </a:solidFill>
                <a:latin typeface="Comic Sans MS" pitchFamily="66" charset="0"/>
              </a:rPr>
              <a:t>Resposta dos Espíritos</a:t>
            </a:r>
          </a:p>
        </p:txBody>
      </p:sp>
      <p:sp>
        <p:nvSpPr>
          <p:cNvPr id="7" name="Rectangle 13"/>
          <p:cNvSpPr>
            <a:spLocks noChangeArrowheads="1"/>
          </p:cNvSpPr>
          <p:nvPr/>
        </p:nvSpPr>
        <p:spPr bwMode="auto">
          <a:xfrm>
            <a:off x="1738314" y="1785938"/>
            <a:ext cx="8715375" cy="4214812"/>
          </a:xfrm>
          <a:prstGeom prst="roundRect">
            <a:avLst/>
          </a:prstGeom>
          <a:solidFill>
            <a:srgbClr val="FFFF99"/>
          </a:solidFill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just">
              <a:lnSpc>
                <a:spcPct val="140000"/>
              </a:lnSpc>
              <a:defRPr/>
            </a:pPr>
            <a:r>
              <a:rPr lang="pt-BR" sz="3400" b="1" i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Sim</a:t>
            </a:r>
            <a:r>
              <a:rPr lang="pt-BR" sz="3400" b="1" i="1" dirty="0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, tem a forma que o Espírito queira; é assim que ele vos aparece algumas vezes, quer em sonho, quer no estado de vigília, e que pode tomar forma visível e mesmo palpável</a:t>
            </a:r>
            <a:r>
              <a:rPr lang="pt-BR" sz="3400" b="1" i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.</a:t>
            </a:r>
            <a:endParaRPr lang="pt-BR" sz="3400" b="1" i="1" dirty="0">
              <a:solidFill>
                <a:srgbClr val="66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8848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://aswti.com.br/assets/images/plugin/4/fund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8778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13"/>
          <p:cNvSpPr>
            <a:spLocks noChangeArrowheads="1"/>
          </p:cNvSpPr>
          <p:nvPr/>
        </p:nvSpPr>
        <p:spPr bwMode="auto">
          <a:xfrm>
            <a:off x="2097849" y="1013825"/>
            <a:ext cx="8572500" cy="2857500"/>
          </a:xfrm>
          <a:prstGeom prst="roundRect">
            <a:avLst/>
          </a:prstGeom>
          <a:solidFill>
            <a:schemeClr val="tx1">
              <a:lumMod val="85000"/>
            </a:schemeClr>
          </a:solidFill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lnSpc>
                <a:spcPct val="150000"/>
              </a:lnSpc>
              <a:defRPr/>
            </a:pPr>
            <a:r>
              <a:rPr lang="pt-BR" sz="4400" b="1" dirty="0">
                <a:solidFill>
                  <a:schemeClr val="bg1"/>
                </a:solidFill>
                <a:latin typeface="Comic Sans MS" pitchFamily="66" charset="0"/>
              </a:rPr>
              <a:t>De onde tira o Espírito o seu envoltório semimaterial?</a:t>
            </a:r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8254313" y="5252299"/>
            <a:ext cx="3545374" cy="477016"/>
          </a:xfrm>
          <a:prstGeom prst="roundRect">
            <a:avLst/>
          </a:prstGeom>
          <a:solidFill>
            <a:srgbClr val="00B0F0"/>
          </a:solidFill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marL="342900" indent="-342900" algn="ctr">
              <a:spcBef>
                <a:spcPct val="10000"/>
              </a:spcBef>
              <a:defRPr/>
            </a:pPr>
            <a:r>
              <a:rPr lang="pt-BR" b="1" i="1" dirty="0" smtClean="0">
                <a:solidFill>
                  <a:schemeClr val="tx1"/>
                </a:solidFill>
                <a:latin typeface="Comic Sans MS" pitchFamily="66" charset="0"/>
              </a:rPr>
              <a:t>O </a:t>
            </a:r>
            <a:r>
              <a:rPr lang="pt-BR" b="1" i="1" dirty="0">
                <a:solidFill>
                  <a:schemeClr val="tx1"/>
                </a:solidFill>
                <a:latin typeface="Comic Sans MS" pitchFamily="66" charset="0"/>
              </a:rPr>
              <a:t>Livro dos Espíritos</a:t>
            </a:r>
            <a:r>
              <a:rPr lang="pt-BR" b="1" dirty="0">
                <a:solidFill>
                  <a:schemeClr val="tx1"/>
                </a:solidFill>
                <a:latin typeface="Comic Sans MS" pitchFamily="66" charset="0"/>
              </a:rPr>
              <a:t>. </a:t>
            </a:r>
            <a:r>
              <a:rPr lang="pt-BR" b="1" dirty="0" smtClean="0">
                <a:solidFill>
                  <a:schemeClr val="tx1"/>
                </a:solidFill>
                <a:latin typeface="Comic Sans MS" pitchFamily="66" charset="0"/>
              </a:rPr>
              <a:t>Q.94</a:t>
            </a:r>
            <a:endParaRPr lang="pt-BR" b="1" dirty="0">
              <a:solidFill>
                <a:schemeClr val="tx1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2859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://aswti.com.br/assets/images/plugin/4/fund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8778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8254313" y="5252299"/>
            <a:ext cx="3545374" cy="477016"/>
          </a:xfrm>
          <a:prstGeom prst="roundRect">
            <a:avLst/>
          </a:prstGeom>
          <a:solidFill>
            <a:srgbClr val="00B0F0"/>
          </a:solidFill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marL="342900" indent="-342900" algn="ctr">
              <a:spcBef>
                <a:spcPct val="10000"/>
              </a:spcBef>
              <a:defRPr/>
            </a:pPr>
            <a:r>
              <a:rPr lang="pt-BR" b="1" i="1" dirty="0" smtClean="0">
                <a:solidFill>
                  <a:schemeClr val="tx1"/>
                </a:solidFill>
                <a:latin typeface="Comic Sans MS" pitchFamily="66" charset="0"/>
              </a:rPr>
              <a:t>O </a:t>
            </a:r>
            <a:r>
              <a:rPr lang="pt-BR" b="1" i="1" dirty="0">
                <a:solidFill>
                  <a:schemeClr val="tx1"/>
                </a:solidFill>
                <a:latin typeface="Comic Sans MS" pitchFamily="66" charset="0"/>
              </a:rPr>
              <a:t>Livro dos Espíritos</a:t>
            </a:r>
            <a:r>
              <a:rPr lang="pt-BR" b="1" dirty="0">
                <a:solidFill>
                  <a:schemeClr val="tx1"/>
                </a:solidFill>
                <a:latin typeface="Comic Sans MS" pitchFamily="66" charset="0"/>
              </a:rPr>
              <a:t>. </a:t>
            </a:r>
            <a:r>
              <a:rPr lang="pt-BR" b="1" dirty="0" smtClean="0">
                <a:solidFill>
                  <a:schemeClr val="tx1"/>
                </a:solidFill>
                <a:latin typeface="Comic Sans MS" pitchFamily="66" charset="0"/>
              </a:rPr>
              <a:t>Q.94</a:t>
            </a:r>
            <a:endParaRPr lang="pt-BR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2452689" y="357189"/>
            <a:ext cx="7286625" cy="1000125"/>
          </a:xfrm>
          <a:prstGeom prst="roundRect">
            <a:avLst/>
          </a:prstGeom>
          <a:solidFill>
            <a:srgbClr val="0070C0"/>
          </a:solidFill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marL="342900" indent="-342900" algn="ctr">
              <a:lnSpc>
                <a:spcPct val="80000"/>
              </a:lnSpc>
              <a:spcBef>
                <a:spcPct val="10000"/>
              </a:spcBef>
              <a:defRPr/>
            </a:pPr>
            <a:r>
              <a:rPr lang="pt-BR" sz="4400" dirty="0">
                <a:solidFill>
                  <a:schemeClr val="tx1"/>
                </a:solidFill>
                <a:latin typeface="Comic Sans MS" pitchFamily="66" charset="0"/>
              </a:rPr>
              <a:t>Resposta dos Espíritos</a:t>
            </a:r>
          </a:p>
        </p:txBody>
      </p:sp>
      <p:sp>
        <p:nvSpPr>
          <p:cNvPr id="2" name="CaixaDeTexto 1"/>
          <p:cNvSpPr txBox="1"/>
          <p:nvPr/>
        </p:nvSpPr>
        <p:spPr>
          <a:xfrm>
            <a:off x="1099751" y="1878227"/>
            <a:ext cx="10589741" cy="2862322"/>
          </a:xfrm>
          <a:prstGeom prst="rect">
            <a:avLst/>
          </a:prstGeom>
          <a:solidFill>
            <a:srgbClr val="FFFF99"/>
          </a:solidFill>
          <a:effectLst/>
        </p:spPr>
        <p:txBody>
          <a:bodyPr wrap="square" rtlCol="0">
            <a:spAutoFit/>
          </a:bodyPr>
          <a:lstStyle/>
          <a:p>
            <a:pPr algn="ctr"/>
            <a:r>
              <a:rPr lang="pt-BR" sz="3600" b="1" i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Do fluido universal de cada globo. Por isso, ele não é o mesmo em todos os mundos. Passando de um mundo para o outro, o Espírito troca seu envoltório, como mudais de roupa.</a:t>
            </a:r>
            <a:endParaRPr lang="pt-BR" sz="3600" b="1" i="1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673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://aswti.com.br/assets/images/plugin/4/fund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8778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ixaDeTexto 7"/>
          <p:cNvSpPr txBox="1"/>
          <p:nvPr/>
        </p:nvSpPr>
        <p:spPr>
          <a:xfrm>
            <a:off x="9770303" y="2376665"/>
            <a:ext cx="19916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>
                <a:solidFill>
                  <a:schemeClr val="bg1"/>
                </a:solidFill>
                <a:latin typeface="Comic Sans MS" panose="030F0702030302020204" pitchFamily="66" charset="0"/>
              </a:rPr>
              <a:t>Dicionário Espírita</a:t>
            </a:r>
            <a:endParaRPr lang="pt-BR" sz="1400" dirty="0"/>
          </a:p>
        </p:txBody>
      </p:sp>
      <p:pic>
        <p:nvPicPr>
          <p:cNvPr id="12" name="Picture 2" descr="C:\MeusArquivos\03.Pessoal\01.Espiritismo\01.CursoEsde\2007\Fundamental_Tomo I\1.Roteiros\Módulo VII - Pluralidade_Mundos_Habitados\Roteiro 1- O fluido cósmico universal\Revisa\Terra.bm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314" y="1397585"/>
            <a:ext cx="2432050" cy="2455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426798" y="325677"/>
            <a:ext cx="10746418" cy="523220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pt-BR" sz="2800" b="1" cap="all" dirty="0" smtClean="0">
                <a:latin typeface="Comic Sans MS" panose="030F0702030302020204" pitchFamily="66" charset="0"/>
              </a:rPr>
              <a:t>Origem dos materiais que formam o </a:t>
            </a:r>
            <a:r>
              <a:rPr lang="pt-BR" sz="2800" b="1" cap="all" dirty="0" err="1" smtClean="0">
                <a:latin typeface="Comic Sans MS" panose="030F0702030302020204" pitchFamily="66" charset="0"/>
              </a:rPr>
              <a:t>PerispÍrito</a:t>
            </a:r>
            <a:endParaRPr lang="pt-BR" sz="2800" b="1" cap="all" dirty="0">
              <a:latin typeface="Comic Sans MS" panose="030F0702030302020204" pitchFamily="66" charset="0"/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3175207" y="1228143"/>
            <a:ext cx="8715375" cy="1456299"/>
          </a:xfrm>
          <a:prstGeom prst="roundRect">
            <a:avLst/>
          </a:prstGeom>
          <a:solidFill>
            <a:srgbClr val="FFFF99"/>
          </a:solidFill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25000"/>
              </a:lnSpc>
              <a:defRPr/>
            </a:pPr>
            <a:r>
              <a:rPr lang="pt-BR" sz="2800" b="1" dirty="0">
                <a:solidFill>
                  <a:schemeClr val="bg1"/>
                </a:solidFill>
                <a:latin typeface="Comic Sans MS" pitchFamily="66" charset="0"/>
              </a:rPr>
              <a:t>O perispírito é formado com o fluido universal de cada globo.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597314" y="4083485"/>
            <a:ext cx="10914105" cy="1815882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800" b="1" i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Esse fluido </a:t>
            </a:r>
            <a:r>
              <a:rPr lang="pt-BR" sz="2800" b="1" i="1" dirty="0">
                <a:solidFill>
                  <a:srgbClr val="C00000"/>
                </a:solidFill>
                <a:latin typeface="Comic Sans MS" panose="030F0702030302020204" pitchFamily="66" charset="0"/>
              </a:rPr>
              <a:t>u</a:t>
            </a:r>
            <a:r>
              <a:rPr lang="pt-BR" sz="2800" b="1" i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niversal, ou primitivo, ou elementar, sendo agente que o espírito utiliza, é o princípio sem o qual a matéria estaria em perpétuo estado de divisão e jamais adquiriria as propriedades que a gravidade lhe dá.</a:t>
            </a:r>
            <a:endParaRPr lang="pt-BR" sz="2800" b="1" i="1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5" name="CaixaDeTexto 14"/>
          <p:cNvSpPr txBox="1"/>
          <p:nvPr/>
        </p:nvSpPr>
        <p:spPr>
          <a:xfrm>
            <a:off x="8130746" y="6310917"/>
            <a:ext cx="3509319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b="1" i="1" dirty="0" smtClean="0">
                <a:latin typeface="Comic Sans MS" panose="030F0702030302020204" pitchFamily="66" charset="0"/>
              </a:rPr>
              <a:t>O Livro dos Espíritos</a:t>
            </a:r>
            <a:r>
              <a:rPr lang="pt-BR" b="1" dirty="0" smtClean="0">
                <a:latin typeface="Comic Sans MS" panose="030F0702030302020204" pitchFamily="66" charset="0"/>
              </a:rPr>
              <a:t>. Q.27</a:t>
            </a:r>
            <a:endParaRPr lang="pt-BR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2521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://aswti.com.br/assets/images/plugin/4/fund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8778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ixaDeTexto 7"/>
          <p:cNvSpPr txBox="1"/>
          <p:nvPr/>
        </p:nvSpPr>
        <p:spPr>
          <a:xfrm>
            <a:off x="9568995" y="1881105"/>
            <a:ext cx="19916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>
                <a:solidFill>
                  <a:schemeClr val="bg1"/>
                </a:solidFill>
                <a:latin typeface="Comic Sans MS" panose="030F0702030302020204" pitchFamily="66" charset="0"/>
              </a:rPr>
              <a:t>Dicionário Espírita</a:t>
            </a:r>
            <a:endParaRPr lang="pt-BR" sz="1400" dirty="0"/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1706564" y="157958"/>
            <a:ext cx="8858250" cy="500062"/>
          </a:xfrm>
          <a:prstGeom prst="roundRect">
            <a:avLst/>
          </a:prstGeom>
          <a:solidFill>
            <a:srgbClr val="0070C0"/>
          </a:solidFill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marL="342900" indent="-342900" algn="ctr">
              <a:spcBef>
                <a:spcPct val="10000"/>
              </a:spcBef>
              <a:defRPr/>
            </a:pPr>
            <a:r>
              <a:rPr lang="pt-BR" sz="2600" b="1" dirty="0">
                <a:solidFill>
                  <a:schemeClr val="tx1"/>
                </a:solidFill>
                <a:latin typeface="Comic Sans MS" pitchFamily="66" charset="0"/>
              </a:rPr>
              <a:t>AS TRÊS PARTES ESSENCIAIS DO SER HUMANO</a:t>
            </a:r>
          </a:p>
        </p:txBody>
      </p:sp>
      <p:grpSp>
        <p:nvGrpSpPr>
          <p:cNvPr id="13" name="Grupo 13"/>
          <p:cNvGrpSpPr>
            <a:grpSpLocks/>
          </p:cNvGrpSpPr>
          <p:nvPr/>
        </p:nvGrpSpPr>
        <p:grpSpPr bwMode="auto">
          <a:xfrm>
            <a:off x="576196" y="701127"/>
            <a:ext cx="11185743" cy="1636713"/>
            <a:chOff x="57160" y="700937"/>
            <a:chExt cx="8998062" cy="1636892"/>
          </a:xfrm>
        </p:grpSpPr>
        <p:sp>
          <p:nvSpPr>
            <p:cNvPr id="14" name="Rectangle 13"/>
            <p:cNvSpPr>
              <a:spLocks noChangeArrowheads="1"/>
            </p:cNvSpPr>
            <p:nvPr/>
          </p:nvSpPr>
          <p:spPr bwMode="auto">
            <a:xfrm>
              <a:off x="2554394" y="700937"/>
              <a:ext cx="6500828" cy="1636892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headEnd/>
              <a:tailEnd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just">
                <a:lnSpc>
                  <a:spcPct val="125000"/>
                </a:lnSpc>
                <a:defRPr/>
              </a:pPr>
              <a:r>
                <a:rPr lang="pt-BR" sz="2500" dirty="0">
                  <a:solidFill>
                    <a:schemeClr val="accent1">
                      <a:lumMod val="50000"/>
                    </a:schemeClr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1) A </a:t>
              </a:r>
              <a:r>
                <a:rPr lang="pt-BR" sz="2500" b="1" dirty="0">
                  <a:solidFill>
                    <a:schemeClr val="accent1">
                      <a:lumMod val="50000"/>
                    </a:schemeClr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alma, </a:t>
              </a:r>
              <a:r>
                <a:rPr lang="pt-BR" sz="25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Espírito encarnado </a:t>
              </a:r>
              <a:r>
                <a:rPr lang="pt-BR" sz="2500" dirty="0">
                  <a:solidFill>
                    <a:schemeClr val="accent1">
                      <a:lumMod val="50000"/>
                    </a:schemeClr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que tem no corpo a sua habitação.</a:t>
              </a:r>
            </a:p>
          </p:txBody>
        </p:sp>
        <p:pic>
          <p:nvPicPr>
            <p:cNvPr id="15" name="Imagem 10" descr="Alma_0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160" y="746984"/>
              <a:ext cx="2350509" cy="158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6" name="Grupo 14"/>
          <p:cNvGrpSpPr>
            <a:grpSpLocks/>
          </p:cNvGrpSpPr>
          <p:nvPr/>
        </p:nvGrpSpPr>
        <p:grpSpPr bwMode="auto">
          <a:xfrm>
            <a:off x="989557" y="2449514"/>
            <a:ext cx="10611742" cy="1836737"/>
            <a:chOff x="71406" y="2450256"/>
            <a:chExt cx="9001188" cy="1836000"/>
          </a:xfrm>
        </p:grpSpPr>
        <p:sp>
          <p:nvSpPr>
            <p:cNvPr id="17" name="Rectangle 13"/>
            <p:cNvSpPr>
              <a:spLocks noChangeArrowheads="1"/>
            </p:cNvSpPr>
            <p:nvPr/>
          </p:nvSpPr>
          <p:spPr bwMode="auto">
            <a:xfrm>
              <a:off x="2571735" y="2581965"/>
              <a:ext cx="6500859" cy="1572582"/>
            </a:xfrm>
            <a:prstGeom prst="roundRect">
              <a:avLst/>
            </a:prstGeom>
            <a:ln>
              <a:headEnd/>
              <a:tailEnd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just">
                <a:lnSpc>
                  <a:spcPct val="125000"/>
                </a:lnSpc>
                <a:defRPr/>
              </a:pPr>
              <a:r>
                <a:rPr lang="pt-BR" sz="2500" dirty="0">
                  <a:solidFill>
                    <a:schemeClr val="accent1">
                      <a:lumMod val="50000"/>
                    </a:schemeClr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2) O </a:t>
              </a:r>
              <a:r>
                <a:rPr lang="pt-BR" sz="2500" b="1" dirty="0">
                  <a:solidFill>
                    <a:schemeClr val="accent1">
                      <a:lumMod val="50000"/>
                    </a:schemeClr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perispírito</a:t>
              </a:r>
              <a:r>
                <a:rPr lang="pt-BR" sz="2500" dirty="0">
                  <a:solidFill>
                    <a:schemeClr val="accent1">
                      <a:lumMod val="50000"/>
                    </a:schemeClr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, substância semimaterial que serve de primeiro envoltório ao Espírito e liga a alma ao corpo</a:t>
              </a:r>
              <a:r>
                <a:rPr lang="pt-BR" sz="2500" dirty="0" smtClean="0">
                  <a:solidFill>
                    <a:schemeClr val="accent1">
                      <a:lumMod val="50000"/>
                    </a:schemeClr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. </a:t>
              </a:r>
              <a:r>
                <a:rPr lang="pt-BR" sz="2500" b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Tem a forma humana</a:t>
              </a:r>
              <a:r>
                <a:rPr lang="pt-BR" sz="2500" dirty="0" smtClean="0">
                  <a:solidFill>
                    <a:schemeClr val="accent1">
                      <a:lumMod val="50000"/>
                    </a:schemeClr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.</a:t>
              </a:r>
              <a:endParaRPr lang="pt-BR" sz="25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endParaRPr>
            </a:p>
          </p:txBody>
        </p:sp>
        <p:pic>
          <p:nvPicPr>
            <p:cNvPr id="18" name="Imagem 11" descr="Perispírito_0.jp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406" y="2450256"/>
              <a:ext cx="2376600" cy="1836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2" name="Rectangle 13"/>
          <p:cNvSpPr>
            <a:spLocks noChangeArrowheads="1"/>
          </p:cNvSpPr>
          <p:nvPr/>
        </p:nvSpPr>
        <p:spPr bwMode="auto">
          <a:xfrm>
            <a:off x="4290921" y="4554538"/>
            <a:ext cx="7471019" cy="1643062"/>
          </a:xfrm>
          <a:prstGeom prst="roundRect">
            <a:avLst/>
          </a:prstGeom>
          <a:solidFill>
            <a:srgbClr val="FFFF99"/>
          </a:solidFill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just">
              <a:lnSpc>
                <a:spcPct val="125000"/>
              </a:lnSpc>
              <a:defRPr/>
            </a:pPr>
            <a:r>
              <a:rPr lang="pt-BR" sz="25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3) O </a:t>
            </a:r>
            <a:r>
              <a:rPr lang="pt-BR" sz="25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corpo ou ser material</a:t>
            </a:r>
            <a:r>
              <a:rPr lang="pt-BR" sz="25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, análogo ao dos animais e animado pelo mesmo </a:t>
            </a:r>
            <a:r>
              <a:rPr lang="pt-BR" sz="25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princípio vital</a:t>
            </a:r>
            <a:r>
              <a:rPr lang="pt-BR" sz="25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.</a:t>
            </a:r>
          </a:p>
        </p:txBody>
      </p:sp>
      <p:pic>
        <p:nvPicPr>
          <p:cNvPr id="23" name="Imagem 12" descr="Corpo_Físico_0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0285" y="4510088"/>
            <a:ext cx="2596977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Rectangle 8"/>
          <p:cNvSpPr>
            <a:spLocks noChangeArrowheads="1"/>
          </p:cNvSpPr>
          <p:nvPr/>
        </p:nvSpPr>
        <p:spPr bwMode="auto">
          <a:xfrm>
            <a:off x="7636476" y="6349206"/>
            <a:ext cx="3964824" cy="357188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noFill/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marL="342900" indent="-342900" algn="ctr">
              <a:spcBef>
                <a:spcPct val="10000"/>
              </a:spcBef>
              <a:defRPr/>
            </a:pPr>
            <a:r>
              <a:rPr lang="pt-BR" i="1" dirty="0" smtClean="0">
                <a:solidFill>
                  <a:schemeClr val="tx1"/>
                </a:solidFill>
                <a:latin typeface="Comic Sans MS" pitchFamily="66" charset="0"/>
              </a:rPr>
              <a:t>O Livro dos Espíritos</a:t>
            </a:r>
            <a:r>
              <a:rPr lang="pt-BR" dirty="0" smtClean="0">
                <a:solidFill>
                  <a:schemeClr val="tx1"/>
                </a:solidFill>
                <a:latin typeface="Comic Sans MS" pitchFamily="66" charset="0"/>
              </a:rPr>
              <a:t>. Q. 135 </a:t>
            </a:r>
            <a:endParaRPr lang="pt-BR" dirty="0">
              <a:solidFill>
                <a:schemeClr val="tx1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884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://aswti.com.br/assets/images/plugin/4/fund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8778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1258866" y="379379"/>
            <a:ext cx="9507256" cy="769441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4400" dirty="0" smtClean="0">
                <a:latin typeface="Comic Sans MS" panose="030F0702030302020204" pitchFamily="66" charset="0"/>
              </a:rPr>
              <a:t>O QUE É ENTÃO PERISPÍRITO?</a:t>
            </a:r>
            <a:endParaRPr lang="pt-BR" sz="4400" dirty="0">
              <a:latin typeface="Comic Sans MS" panose="030F0702030302020204" pitchFamily="66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3783200" y="1850773"/>
            <a:ext cx="7978741" cy="1815882"/>
          </a:xfrm>
          <a:prstGeom prst="rect">
            <a:avLst/>
          </a:prstGeom>
          <a:solidFill>
            <a:srgbClr val="FFC000"/>
          </a:solidFill>
          <a:ln>
            <a:solidFill>
              <a:schemeClr val="accent3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Invólucro </a:t>
            </a:r>
            <a:r>
              <a:rPr lang="pt-BR" sz="2800" b="1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semimaterial</a:t>
            </a:r>
            <a:r>
              <a:rPr lang="pt-BR" sz="28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do Espírito nos encarnados, serve de laço intermediário entre o Espírito e a matéria. É retirado do fluido universal.</a:t>
            </a:r>
            <a:endParaRPr lang="pt-BR" sz="28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10054508" y="3849521"/>
            <a:ext cx="19916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>
                <a:solidFill>
                  <a:schemeClr val="bg1"/>
                </a:solidFill>
                <a:latin typeface="Comic Sans MS" panose="030F0702030302020204" pitchFamily="66" charset="0"/>
              </a:rPr>
              <a:t>Dicionário Espírita</a:t>
            </a:r>
            <a:endParaRPr lang="pt-BR" sz="1400" dirty="0"/>
          </a:p>
        </p:txBody>
      </p:sp>
      <p:pic>
        <p:nvPicPr>
          <p:cNvPr id="9" name="Picture 8" descr="http://3.bp.blogspot.com/_KvUOHsrvZmw/SrjTgaIzokI/AAAAAAAABZY/ZUoX9byFi8A/s400/emancipacaodaalma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7698" y="2045232"/>
            <a:ext cx="3359901" cy="2323377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10" name="Rectangle 12"/>
          <p:cNvSpPr/>
          <p:nvPr/>
        </p:nvSpPr>
        <p:spPr>
          <a:xfrm>
            <a:off x="4305722" y="4368609"/>
            <a:ext cx="6460400" cy="1384995"/>
          </a:xfrm>
          <a:prstGeom prst="rect">
            <a:avLst/>
          </a:prstGeom>
          <a:solidFill>
            <a:schemeClr val="tx1">
              <a:lumMod val="8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pt-BR" sz="2800" b="1" dirty="0">
                <a:solidFill>
                  <a:srgbClr val="00B050"/>
                </a:solidFill>
                <a:latin typeface="Comic Sans MS" panose="030F0702030302020204" pitchFamily="66" charset="0"/>
              </a:rPr>
              <a:t>Cada tipo de célula do corpo fisíco é a imagem da respectiva célula do corpo espiritual</a:t>
            </a:r>
            <a:endParaRPr lang="en-US" sz="2800" b="1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9921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://aswti.com.br/assets/images/plugin/4/fund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54" y="5201"/>
            <a:ext cx="128778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ixaDeTexto 7"/>
          <p:cNvSpPr txBox="1"/>
          <p:nvPr/>
        </p:nvSpPr>
        <p:spPr>
          <a:xfrm>
            <a:off x="375538" y="329504"/>
            <a:ext cx="11351023" cy="138499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800" b="1" i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Ele é um instrumento da ação do homem. Não pensa. Modifica-se pelo comando do pensamento, pois tem um poder plástico e sua estrutura é eletromagnética.</a:t>
            </a:r>
            <a:endParaRPr lang="pt-BR" sz="2800" b="1" i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4527768" y="1998717"/>
            <a:ext cx="7994822" cy="830997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400" b="1" i="1" dirty="0" smtClean="0">
                <a:latin typeface="Comic Sans MS" panose="030F0702030302020204" pitchFamily="66" charset="0"/>
              </a:rPr>
              <a:t>À medida que ele de depura, se eleva na hierarquia espiritual.</a:t>
            </a:r>
            <a:endParaRPr lang="pt-BR" sz="2400" b="1" i="1" dirty="0">
              <a:latin typeface="Comic Sans MS" panose="030F0702030302020204" pitchFamily="66" charset="0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4669871" y="5238795"/>
            <a:ext cx="7322720" cy="1384995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800" b="1" i="1" dirty="0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Nos encarnados, serve de laço intermediário entre o Espírito e a matéria</a:t>
            </a:r>
            <a:endParaRPr lang="pt-BR" sz="2800" b="1" i="1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5122" name="Picture 2" descr="http://4.bp.blogspot.com/_kuXuqHIwJ3Y/Swh5z7guLJI/AAAAAAAAAKY/RWwdMvq3wJs/s1600/Corpo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32" y="3184032"/>
            <a:ext cx="4231074" cy="2747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4645158" y="3228427"/>
            <a:ext cx="7372146" cy="95410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800" dirty="0" smtClean="0">
                <a:latin typeface="Comic Sans MS" panose="030F0702030302020204" pitchFamily="66" charset="0"/>
              </a:rPr>
              <a:t>Ele não é um reflexo do corpo. O corpo físico é que o reflete!!!</a:t>
            </a:r>
            <a:endParaRPr lang="pt-BR" sz="2800" dirty="0">
              <a:latin typeface="Comic Sans MS" panose="030F0702030302020204" pitchFamily="66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635032" y="1875606"/>
            <a:ext cx="3373395" cy="1077218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3200" dirty="0" smtClean="0">
                <a:latin typeface="Comic Sans MS" panose="030F0702030302020204" pitchFamily="66" charset="0"/>
              </a:rPr>
              <a:t>É nossa mente que o maneja.</a:t>
            </a:r>
            <a:endParaRPr lang="pt-BR" sz="32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8475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://aswti.com.br/assets/images/plugin/4/fund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8778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/>
          <p:cNvSpPr/>
          <p:nvPr/>
        </p:nvSpPr>
        <p:spPr>
          <a:xfrm>
            <a:off x="693627" y="4288258"/>
            <a:ext cx="11617893" cy="120032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2400" b="1" dirty="0">
                <a:latin typeface="Comic Sans MS" pitchFamily="66" charset="0"/>
              </a:rPr>
              <a:t>3</a:t>
            </a:r>
            <a:r>
              <a:rPr lang="pt-BR" sz="2400" b="1" dirty="0" smtClean="0">
                <a:latin typeface="Comic Sans MS" pitchFamily="66" charset="0"/>
              </a:rPr>
              <a:t>. O </a:t>
            </a:r>
            <a:r>
              <a:rPr lang="pt-BR" sz="2400" b="1" dirty="0">
                <a:latin typeface="Comic Sans MS" pitchFamily="66" charset="0"/>
              </a:rPr>
              <a:t>perispírito é um corpo organizado que subsiste, além do sepulcro, demorando-se na região que lhe é própria, de conformidade com a sua densidade.</a:t>
            </a:r>
          </a:p>
        </p:txBody>
      </p:sp>
      <p:sp>
        <p:nvSpPr>
          <p:cNvPr id="3" name="Retângulo 2"/>
          <p:cNvSpPr/>
          <p:nvPr/>
        </p:nvSpPr>
        <p:spPr>
          <a:xfrm>
            <a:off x="693627" y="1477498"/>
            <a:ext cx="10920608" cy="830997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2400" b="1" dirty="0">
                <a:latin typeface="Comic Sans MS" pitchFamily="66" charset="0"/>
              </a:rPr>
              <a:t>1</a:t>
            </a:r>
            <a:r>
              <a:rPr lang="pt-BR" sz="2400" b="1" dirty="0" smtClean="0">
                <a:latin typeface="Comic Sans MS" pitchFamily="66" charset="0"/>
              </a:rPr>
              <a:t>.O </a:t>
            </a:r>
            <a:r>
              <a:rPr lang="pt-BR" sz="2400" b="1" dirty="0">
                <a:latin typeface="Comic Sans MS" pitchFamily="66" charset="0"/>
              </a:rPr>
              <a:t>ser humano, quando encarnado, é formado de três partes essenciais: Espírito, perispírito e corpo físico.</a:t>
            </a:r>
          </a:p>
        </p:txBody>
      </p:sp>
      <p:sp>
        <p:nvSpPr>
          <p:cNvPr id="5" name="Retângulo 4"/>
          <p:cNvSpPr/>
          <p:nvPr/>
        </p:nvSpPr>
        <p:spPr>
          <a:xfrm>
            <a:off x="693627" y="3067544"/>
            <a:ext cx="11022905" cy="46166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2400" b="1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Comic Sans MS" pitchFamily="66" charset="0"/>
              </a:rPr>
              <a:t>2. A </a:t>
            </a:r>
            <a:r>
              <a:rPr lang="pt-BR" sz="2400" b="1" dirty="0">
                <a:solidFill>
                  <a:schemeClr val="bg1">
                    <a:lumMod val="85000"/>
                    <a:lumOff val="15000"/>
                  </a:schemeClr>
                </a:solidFill>
                <a:latin typeface="Comic Sans MS" pitchFamily="66" charset="0"/>
              </a:rPr>
              <a:t>principal função do perispírito é servir de instrumento à alma.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2375584" y="364506"/>
            <a:ext cx="7658989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sz="40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RESUMO, PARA REFLEXÃO</a:t>
            </a:r>
            <a:endParaRPr lang="pt-BR" sz="40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1414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://aswti.com.br/assets/images/plugin/4/fund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2529" y="1"/>
            <a:ext cx="128778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aixaDeTexto 8"/>
          <p:cNvSpPr txBox="1"/>
          <p:nvPr/>
        </p:nvSpPr>
        <p:spPr>
          <a:xfrm>
            <a:off x="637309" y="382385"/>
            <a:ext cx="10618124" cy="954107"/>
          </a:xfrm>
          <a:prstGeom prst="rect">
            <a:avLst/>
          </a:prstGeom>
          <a:pattFill prst="ltUpDiag">
            <a:fgClr>
              <a:srgbClr val="7DDDFF"/>
            </a:fgClr>
            <a:bgClr>
              <a:schemeClr val="bg1"/>
            </a:bgClr>
          </a:pattFill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pt-BR" sz="2800" b="1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Centro Espírita Vinhas do Senhor</a:t>
            </a:r>
            <a:r>
              <a:rPr lang="pt-BR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/>
            </a:r>
            <a:br>
              <a:rPr lang="pt-BR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</a:br>
            <a:r>
              <a:rPr lang="pt-BR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Grupo de Estudos</a:t>
            </a:r>
            <a:endParaRPr lang="pt-BR" sz="2800" dirty="0"/>
          </a:p>
        </p:txBody>
      </p:sp>
      <p:sp>
        <p:nvSpPr>
          <p:cNvPr id="10" name="CaixaDeTexto 9"/>
          <p:cNvSpPr txBox="1"/>
          <p:nvPr/>
        </p:nvSpPr>
        <p:spPr>
          <a:xfrm>
            <a:off x="3685309" y="1502225"/>
            <a:ext cx="513865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i="1" dirty="0">
                <a:solidFill>
                  <a:srgbClr val="B4340C"/>
                </a:solidFill>
                <a:latin typeface="Comic Sans MS" pitchFamily="66" charset="0"/>
              </a:rPr>
              <a:t>“Caminhando com o Espiritismo”</a:t>
            </a:r>
          </a:p>
          <a:p>
            <a:endParaRPr lang="pt-BR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6438900" y="4226804"/>
            <a:ext cx="5516880" cy="1138773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pt-BR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6º. Caminhar:</a:t>
            </a:r>
          </a:p>
          <a:p>
            <a:pPr algn="ctr"/>
            <a:r>
              <a:rPr lang="pt-BR" sz="3200" b="1" i="1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PERISPÍRITO </a:t>
            </a:r>
            <a:endParaRPr lang="pt-BR" sz="3200" b="1" i="1" dirty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250521" y="6386869"/>
            <a:ext cx="22672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23/AGOSTO/2016</a:t>
            </a:r>
            <a:endParaRPr lang="pt-BR" b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9218" name="Picture 2" descr="http://4.bp.blogspot.com/-SQVFj6RS84s/V1WgLrcWhqI/AAAAAAAAMJU/G_eQYnVB1iAAjFZa_g7rLj3VPhiUEWrCwCK4B/s1600/auravist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150" y="2240889"/>
            <a:ext cx="5659643" cy="318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5245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://aswti.com.br/assets/images/plugin/4/fund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6497" y="0"/>
            <a:ext cx="128778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tângulo 6"/>
          <p:cNvSpPr/>
          <p:nvPr/>
        </p:nvSpPr>
        <p:spPr>
          <a:xfrm>
            <a:off x="281832" y="3064121"/>
            <a:ext cx="11818310" cy="83099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pt-BR" sz="2400" b="1" dirty="0">
                <a:solidFill>
                  <a:schemeClr val="bg1">
                    <a:lumMod val="85000"/>
                    <a:lumOff val="15000"/>
                  </a:schemeClr>
                </a:solidFill>
                <a:latin typeface="Comic Sans MS" pitchFamily="66" charset="0"/>
              </a:rPr>
              <a:t>4</a:t>
            </a:r>
            <a:r>
              <a:rPr lang="pt-BR" sz="2400" b="1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Comic Sans MS" pitchFamily="66" charset="0"/>
              </a:rPr>
              <a:t>.O </a:t>
            </a:r>
            <a:r>
              <a:rPr lang="pt-BR" sz="2400" b="1" dirty="0">
                <a:solidFill>
                  <a:schemeClr val="bg1">
                    <a:lumMod val="85000"/>
                    <a:lumOff val="15000"/>
                  </a:schemeClr>
                </a:solidFill>
                <a:latin typeface="Comic Sans MS" pitchFamily="66" charset="0"/>
              </a:rPr>
              <a:t>perispírito, também conhecido com corpo astral, exterioriza-se através e além do envoltório carnal, irradiando-se como </a:t>
            </a:r>
            <a:r>
              <a:rPr lang="pt-BR" sz="2400" b="1" dirty="0">
                <a:solidFill>
                  <a:srgbClr val="FF0000"/>
                </a:solidFill>
                <a:latin typeface="Comic Sans MS" pitchFamily="66" charset="0"/>
              </a:rPr>
              <a:t>energia específica ou aura.</a:t>
            </a:r>
            <a:endParaRPr lang="pt-BR" sz="2400" b="1" dirty="0">
              <a:solidFill>
                <a:srgbClr val="FF0000"/>
              </a:solidFill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281832" y="4324042"/>
            <a:ext cx="11818311" cy="830997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2400" b="1" dirty="0" smtClean="0">
                <a:latin typeface="Comic Sans MS" pitchFamily="66" charset="0"/>
              </a:rPr>
              <a:t>5.O </a:t>
            </a:r>
            <a:r>
              <a:rPr lang="pt-BR" sz="2400" b="1" dirty="0">
                <a:latin typeface="Comic Sans MS" pitchFamily="66" charset="0"/>
              </a:rPr>
              <a:t>perispírito é um organismo delicado, com extremo poder plástico, que pode ser facilmente modificado sob o </a:t>
            </a:r>
            <a:r>
              <a:rPr lang="pt-BR" sz="2400" b="1" dirty="0">
                <a:solidFill>
                  <a:srgbClr val="FF0000"/>
                </a:solidFill>
                <a:latin typeface="Comic Sans MS" pitchFamily="66" charset="0"/>
              </a:rPr>
              <a:t>comando do pensamento.</a:t>
            </a:r>
          </a:p>
        </p:txBody>
      </p:sp>
      <p:sp>
        <p:nvSpPr>
          <p:cNvPr id="11" name="CaixaDeTexto 10"/>
          <p:cNvSpPr txBox="1"/>
          <p:nvPr/>
        </p:nvSpPr>
        <p:spPr>
          <a:xfrm>
            <a:off x="576196" y="488515"/>
            <a:ext cx="1339101" cy="369332"/>
          </a:xfrm>
          <a:prstGeom prst="rect">
            <a:avLst/>
          </a:prstGeom>
          <a:solidFill>
            <a:srgbClr val="FFCCFF"/>
          </a:solidFill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(CONT.)</a:t>
            </a:r>
            <a:endParaRPr lang="pt-BR" b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6146" name="Picture 2" descr="Resultado de imagem para foto de um perispírit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6604" y="282713"/>
            <a:ext cx="3348766" cy="2498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444843" y="5597611"/>
            <a:ext cx="11747157" cy="83099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solidFill>
                  <a:srgbClr val="B4340C"/>
                </a:solidFill>
                <a:latin typeface="Comic Sans MS" panose="030F0702030302020204" pitchFamily="66" charset="0"/>
              </a:rPr>
              <a:t>6. É um santuário vivo, no qual a consciência imortal prossegue em manifestação incessante, </a:t>
            </a:r>
            <a:r>
              <a:rPr lang="pt-BR" sz="2400" b="1" dirty="0" smtClean="0">
                <a:solidFill>
                  <a:schemeClr val="bg2">
                    <a:lumMod val="75000"/>
                  </a:schemeClr>
                </a:solidFill>
                <a:latin typeface="Comic Sans MS" panose="030F0702030302020204" pitchFamily="66" charset="0"/>
              </a:rPr>
              <a:t>além do sepulcro</a:t>
            </a:r>
            <a:r>
              <a:rPr lang="pt-BR" sz="2400" b="1" dirty="0" smtClean="0">
                <a:solidFill>
                  <a:srgbClr val="B4340C"/>
                </a:solidFill>
                <a:latin typeface="Comic Sans MS" panose="030F0702030302020204" pitchFamily="66" charset="0"/>
              </a:rPr>
              <a:t>.</a:t>
            </a:r>
            <a:endParaRPr lang="pt-BR" sz="2400" b="1" dirty="0">
              <a:solidFill>
                <a:srgbClr val="B4340C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116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://aswti.com.br/assets/images/plugin/4/fund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5800" y="1"/>
            <a:ext cx="128778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457200" y="263769"/>
            <a:ext cx="9882554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i="1" dirty="0" smtClean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Agora o ponto de vista científico, ou seja: a essência mesma do perispírito. Isso é outra questão. Compreendei primeiro moralmente. Resta apenas uma discussão sobre a natureza dos fluidos, </a:t>
            </a:r>
            <a:r>
              <a:rPr lang="pt-BR" sz="2800" b="1" i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coisa por ora inexplicável.</a:t>
            </a:r>
            <a:r>
              <a:rPr lang="pt-BR" sz="2800" i="1" dirty="0" smtClean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</a:p>
          <a:p>
            <a:endParaRPr lang="pt-BR" sz="2800" i="1" dirty="0" smtClean="0">
              <a:solidFill>
                <a:schemeClr val="accent2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r>
              <a:rPr lang="pt-BR" sz="2800" i="1" dirty="0" smtClean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A ciência ainda não sabe o bastante, porém lá chegará se quiser caminhar com o Espiritismo. O perispírito pode variar e mudar ao infinito. </a:t>
            </a:r>
          </a:p>
          <a:p>
            <a:r>
              <a:rPr lang="pt-BR" sz="2800" b="1" i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A alma é o pensamento: </a:t>
            </a:r>
            <a:r>
              <a:rPr lang="pt-BR" sz="2800" i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não muda com a natureza. </a:t>
            </a:r>
          </a:p>
          <a:p>
            <a:endParaRPr lang="pt-BR" sz="2800" i="1" dirty="0">
              <a:solidFill>
                <a:srgbClr val="7030A0"/>
              </a:solidFill>
              <a:latin typeface="Comic Sans MS" panose="030F0702030302020204" pitchFamily="66" charset="0"/>
            </a:endParaRPr>
          </a:p>
          <a:p>
            <a:r>
              <a:rPr lang="pt-BR" sz="2800" i="1" dirty="0" smtClean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Não vades mais longe, por este lado; trata-se de um ponto que não pode ser explicado. Supondes que, como vós, também eu não perquiro? Vós pesquisais o perispírito; nós outros, agora, pesquisamos a alma. Esperai, pois.</a:t>
            </a:r>
            <a:endParaRPr lang="pt-BR" sz="2800" i="1" dirty="0">
              <a:solidFill>
                <a:schemeClr val="accent2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7003984" y="6388523"/>
            <a:ext cx="4895573" cy="400110"/>
          </a:xfrm>
          <a:prstGeom prst="rect">
            <a:avLst/>
          </a:prstGeom>
          <a:solidFill>
            <a:schemeClr val="tx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sz="2000" i="1" dirty="0">
                <a:solidFill>
                  <a:schemeClr val="bg1"/>
                </a:solidFill>
                <a:latin typeface="Comic Sans MS" panose="030F0702030302020204" pitchFamily="66" charset="0"/>
              </a:rPr>
              <a:t>Livro dos </a:t>
            </a:r>
            <a:r>
              <a:rPr lang="pt-BR" sz="2000" i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Médiuns. </a:t>
            </a:r>
            <a:r>
              <a:rPr lang="pt-BR" sz="20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Espírito </a:t>
            </a:r>
            <a:r>
              <a:rPr lang="pt-BR" sz="2000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Lamennais</a:t>
            </a:r>
            <a:r>
              <a:rPr lang="pt-BR" sz="20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. </a:t>
            </a:r>
            <a:endParaRPr lang="pt-BR" sz="2000" i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5" name="Picture 2" descr="https://upload.wikimedia.org/wikipedia/commons/thumb/f/f7/Hugues_Felicit%C3%A9_Robert_de_Lamennais.PNG/200px-Hugues_Felicit%C3%A9_Robert_de_Lamennai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4069" y="232609"/>
            <a:ext cx="1905000" cy="2390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274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://aswti.com.br/assets/images/plugin/4/fund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5800" y="1"/>
            <a:ext cx="128778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/>
          <p:cNvSpPr/>
          <p:nvPr/>
        </p:nvSpPr>
        <p:spPr>
          <a:xfrm>
            <a:off x="896815" y="404446"/>
            <a:ext cx="9724293" cy="5317614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pt-BR" sz="2800" i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Em </a:t>
            </a:r>
            <a:r>
              <a:rPr lang="pt-BR" sz="2800" i="1" dirty="0">
                <a:solidFill>
                  <a:schemeClr val="bg1"/>
                </a:solidFill>
                <a:latin typeface="Comic Sans MS" panose="030F0702030302020204" pitchFamily="66" charset="0"/>
              </a:rPr>
              <a:t>que pese a crença na existência dos Espíritos ser antiga, a confirmação científica de sua existência é ainda algo posto sob dúvidas, sendo aceita pelas religiões e alguns sistemas filosóficos</a:t>
            </a:r>
          </a:p>
          <a:p>
            <a:pPr algn="ctr">
              <a:buNone/>
            </a:pPr>
            <a:r>
              <a:rPr lang="pt-BR" sz="2800" i="1" dirty="0">
                <a:solidFill>
                  <a:schemeClr val="bg1"/>
                </a:solidFill>
                <a:latin typeface="Comic Sans MS" panose="030F0702030302020204" pitchFamily="66" charset="0"/>
              </a:rPr>
              <a:t>Ainda não é de domínio da maioria das ciências, nem mesmo como objeto de estudo</a:t>
            </a:r>
            <a:r>
              <a:rPr lang="pt-BR" sz="2800" i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.</a:t>
            </a:r>
          </a:p>
          <a:p>
            <a:pPr algn="ctr">
              <a:buNone/>
            </a:pPr>
            <a:endParaRPr lang="pt-BR" sz="16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6070385" y="6126505"/>
            <a:ext cx="4964200" cy="369332"/>
          </a:xfrm>
          <a:prstGeom prst="rect">
            <a:avLst/>
          </a:prstGeom>
          <a:solidFill>
            <a:schemeClr val="tx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i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Conhecendo o Espiritismo.</a:t>
            </a:r>
            <a:r>
              <a:rPr lang="pt-BR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pt-BR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Adenáuer</a:t>
            </a:r>
            <a:r>
              <a:rPr lang="pt-BR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Novaes</a:t>
            </a:r>
            <a:endParaRPr lang="pt-BR" i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1528175" y="676405"/>
            <a:ext cx="35573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E finalizando....</a:t>
            </a:r>
            <a:endParaRPr lang="pt-BR" sz="28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8933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://aswti.com.br/assets/images/plugin/4/fund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5800" y="1"/>
            <a:ext cx="128778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475989" y="475989"/>
            <a:ext cx="1092269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i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Ser espírita é ser melhor hoje do que ontem, e buscar amanhã ser melhor do que hoje.</a:t>
            </a:r>
          </a:p>
          <a:p>
            <a:pPr algn="ctr"/>
            <a:r>
              <a:rPr lang="pt-BR" sz="4000" i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É errar menos e acertar mais.</a:t>
            </a:r>
          </a:p>
          <a:p>
            <a:pPr algn="ctr"/>
            <a:r>
              <a:rPr lang="pt-BR" sz="4000" i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É esforçar pelo domínio das más inclinações e transformar-se moralmente.</a:t>
            </a:r>
            <a:endParaRPr lang="pt-BR" sz="4000" i="1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8849639" y="3622050"/>
            <a:ext cx="24926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Allan Kardec</a:t>
            </a:r>
            <a:endParaRPr lang="pt-BR" sz="2000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1028" name="Picture 4" descr="Resultado de imagem para Foto de uma boa gargalhad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792" y="4366218"/>
            <a:ext cx="2581275" cy="1771651"/>
          </a:xfrm>
          <a:prstGeom prst="rect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Resultado de imagem para Foto de uma boa gargalhad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4943" y="4413843"/>
            <a:ext cx="2733675" cy="1676400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Resultado de imagem para Foto de uma boa gargalhad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2784" y="4328118"/>
            <a:ext cx="2466975" cy="1847851"/>
          </a:xfrm>
          <a:prstGeom prst="rect">
            <a:avLst/>
          </a:prstGeom>
          <a:noFill/>
          <a:ln w="571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3948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2" descr="Resultado de imagem para fotos de paisagen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1030" name="Picture 6" descr="http://folhanobre.xyz/2015/09/Paisagem_imagem_linda_-5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7"/>
            <a:ext cx="12192000" cy="6850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tângulo 7"/>
          <p:cNvSpPr/>
          <p:nvPr/>
        </p:nvSpPr>
        <p:spPr>
          <a:xfrm>
            <a:off x="5826368" y="532026"/>
            <a:ext cx="4636168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115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F I M</a:t>
            </a:r>
            <a:endParaRPr lang="pt-BR" sz="115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chemeClr val="accent2">
                  <a:lumMod val="60000"/>
                  <a:lumOff val="40000"/>
                </a:schemeClr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93055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://aswti.com.br/assets/images/plugin/4/fund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8575"/>
            <a:ext cx="128778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aixaDeTexto 6"/>
          <p:cNvSpPr txBox="1"/>
          <p:nvPr/>
        </p:nvSpPr>
        <p:spPr>
          <a:xfrm>
            <a:off x="440506" y="1363602"/>
            <a:ext cx="9294064" cy="2677656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pt-BR" sz="2800" i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O Espírito é uma chama, um clarão ou uma centelha etérea.</a:t>
            </a:r>
            <a:endParaRPr lang="pt-BR" sz="2800" i="1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pt-BR" sz="2800" i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Percorrem o espaço, rápido como o pensamento.</a:t>
            </a:r>
          </a:p>
          <a:p>
            <a:pPr marL="514350" indent="-514350">
              <a:buFont typeface="+mj-lt"/>
              <a:buAutoNum type="arabicPeriod"/>
            </a:pPr>
            <a:r>
              <a:rPr lang="pt-BR" sz="2800" i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A matéria não constitui obstáculo para eles. Eles penetram em tudo.</a:t>
            </a:r>
          </a:p>
          <a:p>
            <a:pPr marL="514350" indent="-514350">
              <a:buFont typeface="+mj-lt"/>
              <a:buAutoNum type="arabicPeriod"/>
            </a:pPr>
            <a:r>
              <a:rPr lang="pt-BR" sz="2800" i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Não se divide, mas irradia em diversas direções.</a:t>
            </a:r>
            <a:endParaRPr lang="pt-BR" sz="2800" i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9734570" y="6000963"/>
            <a:ext cx="29542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L.E. 88,89,91,92.</a:t>
            </a:r>
            <a:endParaRPr lang="pt-BR" sz="20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1514167" y="4328613"/>
            <a:ext cx="9849466" cy="1384995"/>
          </a:xfrm>
          <a:prstGeom prst="rect">
            <a:avLst/>
          </a:prstGeom>
          <a:solidFill>
            <a:schemeClr val="tx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sz="2800" i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5.Eles </a:t>
            </a:r>
            <a:r>
              <a:rPr lang="pt-BR" sz="2800" i="1" dirty="0">
                <a:solidFill>
                  <a:schemeClr val="bg1"/>
                </a:solidFill>
                <a:latin typeface="Comic Sans MS" panose="030F0702030302020204" pitchFamily="66" charset="0"/>
              </a:rPr>
              <a:t>tem um invólucro </a:t>
            </a:r>
            <a:r>
              <a:rPr lang="pt-BR" sz="2800" i="1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semimaterial</a:t>
            </a:r>
            <a:r>
              <a:rPr lang="pt-BR" sz="2800" i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.</a:t>
            </a:r>
            <a:endParaRPr lang="pt-BR" sz="28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r>
              <a:rPr lang="pt-BR" sz="2800" i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6.Esse envoltório </a:t>
            </a:r>
            <a:r>
              <a:rPr lang="pt-BR" sz="28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(</a:t>
            </a:r>
            <a:r>
              <a:rPr lang="pt-BR" sz="2800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semimaterial</a:t>
            </a:r>
            <a:r>
              <a:rPr lang="pt-BR" sz="28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)</a:t>
            </a:r>
            <a:r>
              <a:rPr lang="pt-BR" sz="2800" i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tem forma determinada.</a:t>
            </a:r>
            <a:endParaRPr lang="pt-BR" sz="2800" i="1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r>
              <a:rPr lang="pt-BR" sz="2800" i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7.Eles são de diferentes  ordens.</a:t>
            </a:r>
            <a:endParaRPr lang="pt-BR" sz="2800" i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440506" y="375126"/>
            <a:ext cx="10565366" cy="584775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pt-BR" sz="3200" dirty="0" smtClean="0">
                <a:latin typeface="Comic Sans MS" panose="030F0702030302020204" pitchFamily="66" charset="0"/>
              </a:rPr>
              <a:t>RECORDANDO O ÚLTIMO ESTUDO (sobre espíritos)</a:t>
            </a:r>
            <a:endParaRPr lang="pt-BR" sz="32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9385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://aswti.com.br/assets/images/plugin/4/fund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8778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9"/>
          <p:cNvSpPr/>
          <p:nvPr/>
        </p:nvSpPr>
        <p:spPr>
          <a:xfrm>
            <a:off x="0" y="1258058"/>
            <a:ext cx="564466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i="1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Imaterial</a:t>
            </a:r>
            <a:r>
              <a:rPr lang="en-US" sz="2800" i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não</a:t>
            </a:r>
            <a:r>
              <a:rPr lang="en-US" sz="2800" i="1" dirty="0">
                <a:solidFill>
                  <a:schemeClr val="bg1"/>
                </a:solidFill>
                <a:latin typeface="Comic Sans MS" panose="030F0702030302020204" pitchFamily="66" charset="0"/>
              </a:rPr>
              <a:t> é o </a:t>
            </a:r>
            <a:r>
              <a:rPr lang="en-US" sz="2800" i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termo</a:t>
            </a:r>
            <a:r>
              <a:rPr lang="en-US" sz="2800" i="1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apropriado</a:t>
            </a:r>
            <a:r>
              <a:rPr lang="en-US" sz="2800" i="1" dirty="0">
                <a:solidFill>
                  <a:schemeClr val="bg1"/>
                </a:solidFill>
                <a:latin typeface="Comic Sans MS" panose="030F0702030302020204" pitchFamily="66" charset="0"/>
              </a:rPr>
              <a:t>; </a:t>
            </a:r>
            <a:r>
              <a:rPr lang="en-US" sz="2800" i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incorpóreo</a:t>
            </a:r>
            <a:r>
              <a:rPr lang="en-US" sz="2800" i="1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seria</a:t>
            </a:r>
            <a:r>
              <a:rPr lang="en-US" sz="2800" i="1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mais</a:t>
            </a:r>
            <a:r>
              <a:rPr lang="en-US" sz="2800" i="1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exato</a:t>
            </a:r>
            <a:r>
              <a:rPr lang="en-US" sz="2800" i="1" dirty="0">
                <a:solidFill>
                  <a:schemeClr val="bg1"/>
                </a:solidFill>
                <a:latin typeface="Comic Sans MS" panose="030F0702030302020204" pitchFamily="66" charset="0"/>
              </a:rPr>
              <a:t>.</a:t>
            </a:r>
          </a:p>
          <a:p>
            <a:pPr algn="ctr"/>
            <a:r>
              <a:rPr lang="en-US" sz="2800" i="1" dirty="0">
                <a:solidFill>
                  <a:schemeClr val="bg1"/>
                </a:solidFill>
                <a:latin typeface="Comic Sans MS" panose="030F0702030302020204" pitchFamily="66" charset="0"/>
              </a:rPr>
              <a:t> É </a:t>
            </a:r>
            <a:r>
              <a:rPr lang="en-US" sz="2800" i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uma</a:t>
            </a:r>
            <a:r>
              <a:rPr lang="en-US" sz="2800" i="1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  <a:latin typeface="Comic Sans MS" panose="030F0702030302020204" pitchFamily="66" charset="0"/>
              </a:rPr>
              <a:t>matéria</a:t>
            </a:r>
            <a:r>
              <a:rPr lang="en-US" sz="2800" b="1" i="1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  <a:latin typeface="Comic Sans MS" panose="030F0702030302020204" pitchFamily="66" charset="0"/>
              </a:rPr>
              <a:t>quintessenciada</a:t>
            </a:r>
            <a:r>
              <a:rPr lang="en-US" sz="2800" b="1" i="1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en-US" sz="2800" i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e </a:t>
            </a:r>
            <a:r>
              <a:rPr lang="en-US" sz="2800" i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tão</a:t>
            </a:r>
            <a:r>
              <a:rPr lang="en-US" sz="2800" i="1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eterizada</a:t>
            </a:r>
            <a:r>
              <a:rPr lang="en-US" sz="2800" i="1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que</a:t>
            </a:r>
            <a:r>
              <a:rPr lang="en-US" sz="2800" i="1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não</a:t>
            </a:r>
            <a:r>
              <a:rPr lang="en-US" sz="2800" i="1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pode</a:t>
            </a:r>
            <a:r>
              <a:rPr lang="en-US" sz="2800" i="1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ser</a:t>
            </a:r>
            <a:r>
              <a:rPr lang="en-US" sz="2800" i="1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percebida</a:t>
            </a:r>
            <a:r>
              <a:rPr lang="en-US" sz="2800" i="1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pelos</a:t>
            </a:r>
            <a:r>
              <a:rPr lang="en-US" sz="2800" i="1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vossos</a:t>
            </a:r>
            <a:r>
              <a:rPr lang="en-US" sz="2800" i="1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sentidos</a:t>
            </a:r>
            <a:r>
              <a:rPr lang="en-US" sz="2800" i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.</a:t>
            </a:r>
            <a:endParaRPr lang="en-US" sz="2800" i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3761371" y="4104195"/>
            <a:ext cx="29718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Refere</a:t>
            </a:r>
            <a:r>
              <a:rPr lang="en-US" sz="24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-se </a:t>
            </a:r>
            <a:r>
              <a:rPr lang="en-US" sz="2400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ao</a:t>
            </a:r>
            <a:r>
              <a:rPr lang="en-US" sz="24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Espírito</a:t>
            </a:r>
            <a:r>
              <a:rPr lang="en-US" sz="24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revestido</a:t>
            </a:r>
            <a:r>
              <a:rPr lang="en-US" sz="24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do</a:t>
            </a:r>
            <a:r>
              <a:rPr lang="en-US" sz="2400" dirty="0" smtClean="0">
                <a:latin typeface="Comic Sans MS" panose="030F0702030302020204" pitchFamily="66" charset="0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Perispírito</a:t>
            </a:r>
            <a:r>
              <a:rPr lang="en-US" sz="2400" dirty="0" smtClean="0">
                <a:latin typeface="Comic Sans MS" panose="030F0702030302020204" pitchFamily="66" charset="0"/>
              </a:rPr>
              <a:t>, </a:t>
            </a:r>
            <a:r>
              <a:rPr lang="en-US" sz="2400" dirty="0" err="1" smtClean="0">
                <a:solidFill>
                  <a:srgbClr val="0070C0"/>
                </a:solidFill>
                <a:latin typeface="Comic Sans MS" panose="030F0702030302020204" pitchFamily="66" charset="0"/>
              </a:rPr>
              <a:t>sem</a:t>
            </a:r>
            <a:r>
              <a:rPr lang="en-US" sz="24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Comic Sans MS" panose="030F0702030302020204" pitchFamily="66" charset="0"/>
              </a:rPr>
              <a:t>esse</a:t>
            </a:r>
            <a:r>
              <a:rPr lang="en-US" sz="24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, o </a:t>
            </a:r>
            <a:r>
              <a:rPr lang="en-US" sz="2400" dirty="0" err="1" smtClean="0">
                <a:solidFill>
                  <a:srgbClr val="0070C0"/>
                </a:solidFill>
                <a:latin typeface="Comic Sans MS" panose="030F0702030302020204" pitchFamily="66" charset="0"/>
              </a:rPr>
              <a:t>Espírito</a:t>
            </a:r>
            <a:r>
              <a:rPr lang="en-US" sz="24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 nada tem de material</a:t>
            </a:r>
            <a:endParaRPr lang="pt-BR" sz="2400" dirty="0" smtClean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endParaRPr lang="pt-BR" dirty="0"/>
          </a:p>
        </p:txBody>
      </p:sp>
      <p:sp>
        <p:nvSpPr>
          <p:cNvPr id="8" name="Seta para a direita 7"/>
          <p:cNvSpPr/>
          <p:nvPr/>
        </p:nvSpPr>
        <p:spPr>
          <a:xfrm rot="4265749" flipV="1">
            <a:off x="5463028" y="3163724"/>
            <a:ext cx="916569" cy="27096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0" name="Picture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33171" y="996936"/>
            <a:ext cx="4425700" cy="50873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CaixaDeTexto 8"/>
          <p:cNvSpPr txBox="1"/>
          <p:nvPr/>
        </p:nvSpPr>
        <p:spPr>
          <a:xfrm>
            <a:off x="527538" y="5873262"/>
            <a:ext cx="1125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latin typeface="Comic Sans MS" panose="030F0702030302020204" pitchFamily="66" charset="0"/>
              </a:rPr>
              <a:t>L.E. 82.</a:t>
            </a:r>
            <a:endParaRPr lang="pt-BR" b="1" dirty="0">
              <a:latin typeface="Comic Sans MS" panose="030F0702030302020204" pitchFamily="66" charset="0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375781" y="262465"/>
            <a:ext cx="11912252" cy="584775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pt-BR" sz="3200" dirty="0" smtClean="0">
                <a:latin typeface="Comic Sans MS" panose="030F0702030302020204" pitchFamily="66" charset="0"/>
              </a:rPr>
              <a:t>RECORDANDO O ÚLTIMO ESTUDO </a:t>
            </a:r>
            <a:r>
              <a:rPr lang="pt-BR" sz="2400" dirty="0" smtClean="0">
                <a:latin typeface="Comic Sans MS" panose="030F0702030302020204" pitchFamily="66" charset="0"/>
              </a:rPr>
              <a:t>(imaterialidade dos espíritos)</a:t>
            </a:r>
            <a:endParaRPr lang="pt-BR" sz="32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068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://aswti.com.br/assets/images/plugin/4/fund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6899" y="-16992"/>
            <a:ext cx="128778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529986" y="381268"/>
            <a:ext cx="749056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9600" dirty="0" smtClean="0">
                <a:solidFill>
                  <a:srgbClr val="7030A0"/>
                </a:solidFill>
                <a:latin typeface="Algerian" panose="04020705040A02060702" pitchFamily="82" charset="0"/>
              </a:rPr>
              <a:t>perispírito</a:t>
            </a:r>
            <a:endParaRPr lang="pt-BR" sz="9600" dirty="0">
              <a:solidFill>
                <a:srgbClr val="7030A0"/>
              </a:solidFill>
              <a:latin typeface="Algerian" panose="04020705040A02060702" pitchFamily="82" charset="0"/>
            </a:endParaRPr>
          </a:p>
        </p:txBody>
      </p:sp>
      <p:pic>
        <p:nvPicPr>
          <p:cNvPr id="1028" name="Picture 4" descr="Resultado de imagem para foto de um perispírit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8138" y="1765576"/>
            <a:ext cx="6528504" cy="4890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168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://aswti.com.br/assets/images/plugin/4/fund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2838" y="0"/>
            <a:ext cx="128778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9"/>
          <p:cNvSpPr>
            <a:spLocks noChangeArrowheads="1"/>
          </p:cNvSpPr>
          <p:nvPr/>
        </p:nvSpPr>
        <p:spPr bwMode="auto">
          <a:xfrm>
            <a:off x="271726" y="237217"/>
            <a:ext cx="6648058" cy="1071563"/>
          </a:xfrm>
          <a:prstGeom prst="roundRect">
            <a:avLst/>
          </a:prstGeom>
          <a:solidFill>
            <a:srgbClr val="0070C0"/>
          </a:solidFill>
          <a:ln>
            <a:headEnd/>
            <a:tailEnd/>
          </a:ln>
        </p:spPr>
        <p:style>
          <a:lnRef idx="1">
            <a:schemeClr val="accen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342900" indent="-342900" algn="ctr">
              <a:lnSpc>
                <a:spcPct val="80000"/>
              </a:lnSpc>
              <a:spcBef>
                <a:spcPct val="10000"/>
              </a:spcBef>
              <a:defRPr/>
            </a:pPr>
            <a:r>
              <a:rPr lang="pt-BR" sz="4200" cap="all" dirty="0">
                <a:solidFill>
                  <a:schemeClr val="tx1"/>
                </a:solidFill>
                <a:latin typeface="Comic Sans MS" pitchFamily="66" charset="0"/>
              </a:rPr>
              <a:t>Origem da palavra</a:t>
            </a:r>
          </a:p>
        </p:txBody>
      </p:sp>
      <p:sp>
        <p:nvSpPr>
          <p:cNvPr id="6" name="Rectangle 13"/>
          <p:cNvSpPr>
            <a:spLocks noChangeArrowheads="1"/>
          </p:cNvSpPr>
          <p:nvPr/>
        </p:nvSpPr>
        <p:spPr bwMode="auto">
          <a:xfrm>
            <a:off x="3121641" y="1557921"/>
            <a:ext cx="7820765" cy="1871078"/>
          </a:xfrm>
          <a:prstGeom prst="roundRect">
            <a:avLst/>
          </a:prstGeom>
          <a:solidFill>
            <a:srgbClr val="66FF99"/>
          </a:solidFill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lnSpc>
                <a:spcPct val="110000"/>
              </a:lnSpc>
              <a:spcBef>
                <a:spcPct val="10000"/>
              </a:spcBef>
              <a:defRPr/>
            </a:pPr>
            <a:r>
              <a:rPr lang="pt-BR" sz="3600" b="1" dirty="0">
                <a:solidFill>
                  <a:schemeClr val="bg1"/>
                </a:solidFill>
                <a:latin typeface="Comic Sans MS" pitchFamily="66" charset="0"/>
              </a:rPr>
              <a:t>Do grego </a:t>
            </a:r>
            <a:r>
              <a:rPr lang="pt-BR" sz="3600" b="1" i="1" dirty="0" err="1">
                <a:solidFill>
                  <a:schemeClr val="bg1"/>
                </a:solidFill>
                <a:latin typeface="Comic Sans MS" pitchFamily="66" charset="0"/>
              </a:rPr>
              <a:t>peri</a:t>
            </a:r>
            <a:r>
              <a:rPr lang="pt-BR" sz="3600" b="1" dirty="0">
                <a:solidFill>
                  <a:schemeClr val="bg1"/>
                </a:solidFill>
                <a:latin typeface="Comic Sans MS" pitchFamily="66" charset="0"/>
              </a:rPr>
              <a:t>, em torno, e do latim </a:t>
            </a:r>
            <a:r>
              <a:rPr lang="pt-BR" sz="3600" b="1" i="1" dirty="0" err="1">
                <a:solidFill>
                  <a:schemeClr val="bg1"/>
                </a:solidFill>
                <a:latin typeface="Comic Sans MS" pitchFamily="66" charset="0"/>
              </a:rPr>
              <a:t>spiritus</a:t>
            </a:r>
            <a:r>
              <a:rPr lang="pt-BR" sz="3600" b="1" i="1" dirty="0">
                <a:solidFill>
                  <a:schemeClr val="bg1"/>
                </a:solidFill>
                <a:latin typeface="Comic Sans MS" pitchFamily="66" charset="0"/>
              </a:rPr>
              <a:t>,</a:t>
            </a:r>
            <a:r>
              <a:rPr lang="pt-BR" sz="3600" b="1" dirty="0">
                <a:solidFill>
                  <a:schemeClr val="bg1"/>
                </a:solidFill>
                <a:latin typeface="Comic Sans MS" pitchFamily="66" charset="0"/>
              </a:rPr>
              <a:t> alma, espírito.</a:t>
            </a:r>
            <a:endParaRPr lang="pt-BR" sz="3600" b="1" i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471492" y="4666445"/>
            <a:ext cx="11609140" cy="954107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pt-BR" sz="2800" b="1" dirty="0">
                <a:latin typeface="Comic Sans MS" pitchFamily="66" charset="0"/>
              </a:rPr>
              <a:t>A palavra perispírito foi criada por Allan Kardec para designar o envoltório de que se serve o Espírito em sua </a:t>
            </a:r>
            <a:r>
              <a:rPr lang="pt-BR" sz="2800" b="1" dirty="0" smtClean="0">
                <a:latin typeface="Comic Sans MS" pitchFamily="66" charset="0"/>
              </a:rPr>
              <a:t>trajetória evolutiva</a:t>
            </a:r>
            <a:r>
              <a:rPr lang="pt-BR" sz="2800" b="1" dirty="0">
                <a:latin typeface="Comic Sans MS" pitchFamily="66" charset="0"/>
              </a:rPr>
              <a:t>. 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743008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://aswti.com.br/assets/images/plugin/4/fund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5054" y="1"/>
            <a:ext cx="128778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13"/>
          <p:cNvSpPr>
            <a:spLocks noChangeArrowheads="1"/>
          </p:cNvSpPr>
          <p:nvPr/>
        </p:nvSpPr>
        <p:spPr bwMode="auto">
          <a:xfrm>
            <a:off x="593124" y="184010"/>
            <a:ext cx="10775092" cy="857250"/>
          </a:xfrm>
          <a:prstGeom prst="roundRect">
            <a:avLst/>
          </a:prstGeom>
          <a:solidFill>
            <a:srgbClr val="0070C0"/>
          </a:solidFill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sz="3600" cap="all" dirty="0">
                <a:solidFill>
                  <a:schemeClr val="tx1"/>
                </a:solidFill>
                <a:latin typeface="Comic Sans MS" pitchFamily="66" charset="0"/>
              </a:rPr>
              <a:t>Perispírito: outras denominações.</a:t>
            </a:r>
          </a:p>
        </p:txBody>
      </p:sp>
      <p:sp>
        <p:nvSpPr>
          <p:cNvPr id="7" name="Rectangle 13"/>
          <p:cNvSpPr>
            <a:spLocks noChangeArrowheads="1"/>
          </p:cNvSpPr>
          <p:nvPr/>
        </p:nvSpPr>
        <p:spPr bwMode="auto">
          <a:xfrm>
            <a:off x="441086" y="1169282"/>
            <a:ext cx="7199312" cy="1169987"/>
          </a:xfrm>
          <a:prstGeom prst="roundRect">
            <a:avLst/>
          </a:prstGeom>
          <a:solidFill>
            <a:schemeClr val="tx1">
              <a:lumMod val="85000"/>
            </a:schemeClr>
          </a:solidFill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spcBef>
                <a:spcPct val="10000"/>
              </a:spcBef>
              <a:defRPr/>
            </a:pPr>
            <a:r>
              <a:rPr lang="pt-BR" sz="3400" b="1" dirty="0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Corpo espiritual ou </a:t>
            </a:r>
            <a:r>
              <a:rPr lang="pt-BR" sz="3400" b="1" dirty="0" err="1" smtClean="0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Psicossoma</a:t>
            </a:r>
            <a:endParaRPr lang="pt-BR" sz="3400" b="1" dirty="0">
              <a:solidFill>
                <a:srgbClr val="66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  <a:p>
            <a:pPr algn="ctr">
              <a:spcBef>
                <a:spcPct val="10000"/>
              </a:spcBef>
              <a:defRPr/>
            </a:pPr>
            <a:r>
              <a:rPr lang="pt-BR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(Espírito André Luiz).</a:t>
            </a:r>
            <a:endParaRPr lang="pt-BR" b="1" i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  <p:sp>
        <p:nvSpPr>
          <p:cNvPr id="9" name="Rectangle 13"/>
          <p:cNvSpPr>
            <a:spLocks noChangeArrowheads="1"/>
          </p:cNvSpPr>
          <p:nvPr/>
        </p:nvSpPr>
        <p:spPr bwMode="auto">
          <a:xfrm>
            <a:off x="2167001" y="2484370"/>
            <a:ext cx="7199312" cy="1169987"/>
          </a:xfrm>
          <a:prstGeom prst="roundRect">
            <a:avLst/>
          </a:prstGeom>
          <a:solidFill>
            <a:schemeClr val="tx1">
              <a:lumMod val="85000"/>
            </a:schemeClr>
          </a:solidFill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spcBef>
                <a:spcPct val="10000"/>
              </a:spcBef>
              <a:defRPr/>
            </a:pPr>
            <a:r>
              <a:rPr lang="pt-BR" sz="3400" b="1" dirty="0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Corpo fluídico</a:t>
            </a:r>
          </a:p>
          <a:p>
            <a:pPr algn="ctr">
              <a:spcBef>
                <a:spcPct val="10000"/>
              </a:spcBef>
              <a:defRPr/>
            </a:pPr>
            <a:r>
              <a:rPr lang="pt-BR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(Leibniz).</a:t>
            </a:r>
            <a:endParaRPr lang="pt-BR" b="1" i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  <p:sp>
        <p:nvSpPr>
          <p:cNvPr id="10" name="Rectangle 13"/>
          <p:cNvSpPr>
            <a:spLocks noChangeArrowheads="1"/>
          </p:cNvSpPr>
          <p:nvPr/>
        </p:nvSpPr>
        <p:spPr bwMode="auto">
          <a:xfrm>
            <a:off x="3747958" y="3724411"/>
            <a:ext cx="7199312" cy="1169988"/>
          </a:xfrm>
          <a:prstGeom prst="roundRect">
            <a:avLst/>
          </a:prstGeom>
          <a:solidFill>
            <a:schemeClr val="tx1">
              <a:lumMod val="85000"/>
            </a:schemeClr>
          </a:solidFill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spcBef>
                <a:spcPct val="10000"/>
              </a:spcBef>
              <a:defRPr/>
            </a:pPr>
            <a:r>
              <a:rPr lang="pt-BR" sz="3400" b="1" dirty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Mediador plástico</a:t>
            </a:r>
          </a:p>
          <a:p>
            <a:pPr algn="ctr">
              <a:spcBef>
                <a:spcPct val="10000"/>
              </a:spcBef>
              <a:defRPr/>
            </a:pPr>
            <a:r>
              <a:rPr lang="pt-BR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(</a:t>
            </a:r>
            <a:r>
              <a:rPr lang="pt-BR" b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Cudworth</a:t>
            </a:r>
            <a:r>
              <a:rPr lang="pt-BR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).</a:t>
            </a:r>
            <a:endParaRPr lang="pt-BR" b="1" i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  <p:sp>
        <p:nvSpPr>
          <p:cNvPr id="11" name="Rectangle 13"/>
          <p:cNvSpPr>
            <a:spLocks noChangeArrowheads="1"/>
          </p:cNvSpPr>
          <p:nvPr/>
        </p:nvSpPr>
        <p:spPr bwMode="auto">
          <a:xfrm>
            <a:off x="3873218" y="5034506"/>
            <a:ext cx="7199312" cy="1169988"/>
          </a:xfrm>
          <a:prstGeom prst="roundRect">
            <a:avLst/>
          </a:prstGeom>
          <a:solidFill>
            <a:schemeClr val="tx1">
              <a:lumMod val="85000"/>
            </a:schemeClr>
          </a:solidFill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spcBef>
                <a:spcPct val="10000"/>
              </a:spcBef>
              <a:defRPr/>
            </a:pPr>
            <a:r>
              <a:rPr lang="pt-BR" sz="3400" b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Modelo </a:t>
            </a:r>
            <a:r>
              <a:rPr lang="pt-BR" sz="34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Organizador Biológico</a:t>
            </a:r>
            <a:endParaRPr lang="pt-BR" sz="3400" b="1" dirty="0">
              <a:solidFill>
                <a:srgbClr val="00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  <a:p>
            <a:pPr algn="ctr">
              <a:spcBef>
                <a:spcPct val="10000"/>
              </a:spcBef>
              <a:defRPr/>
            </a:pPr>
            <a:r>
              <a:rPr lang="pt-BR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(Ernani G. Andrade).</a:t>
            </a:r>
            <a:endParaRPr lang="pt-BR" b="1" i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6487471" y="6337508"/>
            <a:ext cx="5704529" cy="455623"/>
          </a:xfrm>
          <a:prstGeom prst="roundRect">
            <a:avLst/>
          </a:prstGeom>
          <a:solidFill>
            <a:srgbClr val="CCFFFF"/>
          </a:solidFill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marL="342900" indent="-342900" algn="just">
              <a:spcBef>
                <a:spcPct val="10000"/>
              </a:spcBef>
              <a:defRPr/>
            </a:pPr>
            <a:r>
              <a:rPr lang="pt-BR" sz="1400" dirty="0">
                <a:solidFill>
                  <a:schemeClr val="bg1"/>
                </a:solidFill>
                <a:latin typeface="Comic Sans MS" pitchFamily="66" charset="0"/>
              </a:rPr>
              <a:t>ZIMMERMANN, </a:t>
            </a:r>
            <a:r>
              <a:rPr lang="pt-BR" sz="1400" dirty="0" err="1">
                <a:solidFill>
                  <a:schemeClr val="bg1"/>
                </a:solidFill>
                <a:latin typeface="Comic Sans MS" pitchFamily="66" charset="0"/>
              </a:rPr>
              <a:t>Zalmino</a:t>
            </a:r>
            <a:r>
              <a:rPr lang="pt-BR" sz="1400" dirty="0">
                <a:solidFill>
                  <a:schemeClr val="bg1"/>
                </a:solidFill>
                <a:latin typeface="Comic Sans MS" pitchFamily="66" charset="0"/>
              </a:rPr>
              <a:t>. </a:t>
            </a:r>
            <a:r>
              <a:rPr lang="pt-BR" sz="1400" i="1" dirty="0">
                <a:solidFill>
                  <a:schemeClr val="bg1"/>
                </a:solidFill>
                <a:latin typeface="Comic Sans MS" pitchFamily="66" charset="0"/>
              </a:rPr>
              <a:t>Perispírito</a:t>
            </a:r>
            <a:r>
              <a:rPr lang="pt-BR" sz="1400" dirty="0">
                <a:solidFill>
                  <a:schemeClr val="bg1"/>
                </a:solidFill>
                <a:latin typeface="Comic Sans MS" pitchFamily="66" charset="0"/>
              </a:rPr>
              <a:t>. </a:t>
            </a:r>
            <a:r>
              <a:rPr lang="pt-BR" sz="1400" dirty="0" smtClean="0">
                <a:solidFill>
                  <a:schemeClr val="bg1"/>
                </a:solidFill>
                <a:latin typeface="Comic Sans MS" pitchFamily="66" charset="0"/>
              </a:rPr>
              <a:t>Cap</a:t>
            </a:r>
            <a:r>
              <a:rPr lang="pt-BR" sz="1400" dirty="0">
                <a:solidFill>
                  <a:schemeClr val="bg1"/>
                </a:solidFill>
                <a:latin typeface="Comic Sans MS" pitchFamily="66" charset="0"/>
              </a:rPr>
              <a:t>. 1 (Conceito e </a:t>
            </a:r>
            <a:r>
              <a:rPr lang="pt-BR" sz="1400" dirty="0" smtClean="0">
                <a:solidFill>
                  <a:schemeClr val="bg1"/>
                </a:solidFill>
                <a:latin typeface="Comic Sans MS" pitchFamily="66" charset="0"/>
              </a:rPr>
              <a:t>natureza)</a:t>
            </a:r>
            <a:endParaRPr lang="pt-BR" sz="1400" i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pic>
        <p:nvPicPr>
          <p:cNvPr id="13" name="Picture 2" descr="Resultado de imagem para Modelo organizador biológic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297" y="4590057"/>
            <a:ext cx="2125884" cy="1592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https://upload.wikimedia.org/wikipedia/commons/0/05/Ralph_Cudworth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3269" y="3040764"/>
            <a:ext cx="1620354" cy="1853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s://upload.wikimedia.org/wikipedia/commons/thumb/6/6a/Gottfried_Wilhelm_von_Leibniz.jpg/200px-Gottfried_Wilhelm_von_Leibniz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020" y="2525832"/>
            <a:ext cx="1391634" cy="1760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s://upload.wikimedia.org/wikipedia/pt/7/72/Andre_luiz_(esp%C3%ADrito)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7243" y="1101524"/>
            <a:ext cx="1471014" cy="1323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441086" y="5813087"/>
            <a:ext cx="13877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1913-2003</a:t>
            </a:r>
            <a:endParaRPr lang="pt-BR" sz="16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2167002" y="3830595"/>
            <a:ext cx="12167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1646-1716</a:t>
            </a:r>
            <a:endParaRPr lang="pt-BR" sz="16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11170508" y="5034506"/>
            <a:ext cx="13431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1617-1688</a:t>
            </a:r>
            <a:endParaRPr lang="pt-BR" sz="16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479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://aswti.com.br/assets/images/plugin/4/fund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40975" y="0"/>
            <a:ext cx="128778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13"/>
          <p:cNvSpPr>
            <a:spLocks noChangeArrowheads="1"/>
          </p:cNvSpPr>
          <p:nvPr/>
        </p:nvSpPr>
        <p:spPr bwMode="auto">
          <a:xfrm>
            <a:off x="1505681" y="594254"/>
            <a:ext cx="8358187" cy="4143375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just">
              <a:lnSpc>
                <a:spcPct val="150000"/>
              </a:lnSpc>
              <a:defRPr/>
            </a:pPr>
            <a:r>
              <a:rPr lang="pt-BR" sz="38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O Espírito propriamente dito tem alguma cobertura, ou, como pretendem alguns, está envolvido numa substância qualquer?</a:t>
            </a:r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7488195" y="5485999"/>
            <a:ext cx="3680348" cy="432887"/>
          </a:xfrm>
          <a:prstGeom prst="roundRect">
            <a:avLst/>
          </a:prstGeom>
          <a:solidFill>
            <a:schemeClr val="bg2">
              <a:lumMod val="60000"/>
              <a:lumOff val="40000"/>
            </a:schemeClr>
          </a:solidFill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marL="342900" indent="-342900" algn="ctr">
              <a:spcBef>
                <a:spcPct val="10000"/>
              </a:spcBef>
              <a:defRPr/>
            </a:pPr>
            <a:r>
              <a:rPr lang="pt-BR" sz="2200" b="1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pt-BR" b="1" i="1" dirty="0">
                <a:solidFill>
                  <a:schemeClr val="tx1"/>
                </a:solidFill>
                <a:latin typeface="Comic Sans MS" pitchFamily="66" charset="0"/>
              </a:rPr>
              <a:t>O Livro dos Espíritos</a:t>
            </a:r>
            <a:r>
              <a:rPr lang="pt-BR" b="1" dirty="0">
                <a:solidFill>
                  <a:schemeClr val="tx1"/>
                </a:solidFill>
                <a:latin typeface="Comic Sans MS" pitchFamily="66" charset="0"/>
              </a:rPr>
              <a:t>. </a:t>
            </a:r>
            <a:r>
              <a:rPr lang="pt-BR" b="1" dirty="0" smtClean="0">
                <a:solidFill>
                  <a:schemeClr val="tx1"/>
                </a:solidFill>
                <a:latin typeface="Comic Sans MS" pitchFamily="66" charset="0"/>
              </a:rPr>
              <a:t>Q.93</a:t>
            </a:r>
            <a:endParaRPr lang="pt-BR" b="1" dirty="0">
              <a:solidFill>
                <a:schemeClr val="tx1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5137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://aswti.com.br/assets/images/plugin/4/fund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8778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8"/>
          <p:cNvSpPr>
            <a:spLocks noChangeArrowheads="1"/>
          </p:cNvSpPr>
          <p:nvPr/>
        </p:nvSpPr>
        <p:spPr bwMode="auto">
          <a:xfrm>
            <a:off x="350665" y="323328"/>
            <a:ext cx="7858125" cy="857250"/>
          </a:xfrm>
          <a:prstGeom prst="roundRect">
            <a:avLst/>
          </a:prstGeom>
          <a:solidFill>
            <a:srgbClr val="0070C0"/>
          </a:solidFill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marL="342900" indent="-342900" algn="ctr">
              <a:lnSpc>
                <a:spcPct val="80000"/>
              </a:lnSpc>
              <a:spcBef>
                <a:spcPct val="10000"/>
              </a:spcBef>
              <a:defRPr/>
            </a:pPr>
            <a:r>
              <a:rPr lang="pt-BR" sz="4400" dirty="0">
                <a:solidFill>
                  <a:schemeClr val="tx1"/>
                </a:solidFill>
                <a:latin typeface="Comic Sans MS" pitchFamily="66" charset="0"/>
              </a:rPr>
              <a:t>Resposta dos Espíritos</a:t>
            </a:r>
          </a:p>
        </p:txBody>
      </p:sp>
      <p:sp>
        <p:nvSpPr>
          <p:cNvPr id="5" name="Rectangle 13"/>
          <p:cNvSpPr>
            <a:spLocks noChangeArrowheads="1"/>
          </p:cNvSpPr>
          <p:nvPr/>
        </p:nvSpPr>
        <p:spPr bwMode="auto">
          <a:xfrm>
            <a:off x="202992" y="1778696"/>
            <a:ext cx="8005798" cy="4315506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just">
              <a:lnSpc>
                <a:spcPct val="125000"/>
              </a:lnSpc>
              <a:defRPr/>
            </a:pPr>
            <a:r>
              <a:rPr lang="pt-BR" sz="3300" b="1" i="1" dirty="0" smtClean="0">
                <a:solidFill>
                  <a:schemeClr val="bg1"/>
                </a:solidFill>
                <a:latin typeface="Comic Sans MS" pitchFamily="66" charset="0"/>
              </a:rPr>
              <a:t>O </a:t>
            </a:r>
            <a:r>
              <a:rPr lang="pt-BR" sz="3300" b="1" i="1" dirty="0">
                <a:solidFill>
                  <a:schemeClr val="bg1"/>
                </a:solidFill>
                <a:latin typeface="Comic Sans MS" pitchFamily="66" charset="0"/>
              </a:rPr>
              <a:t>Espírito está envolvido por uma substância que é vaporosa para ti, mas ainda bastante grosseira para nós; suficientemente vaporosa, entretanto, para poder elevar-se na atmosfera e transportar-se aonde queira</a:t>
            </a:r>
            <a:r>
              <a:rPr lang="pt-BR" sz="3300" b="1" i="1" dirty="0" smtClean="0">
                <a:solidFill>
                  <a:schemeClr val="bg1"/>
                </a:solidFill>
                <a:latin typeface="Comic Sans MS" pitchFamily="66" charset="0"/>
              </a:rPr>
              <a:t>.</a:t>
            </a:r>
            <a:endParaRPr lang="pt-BR" sz="3300" b="1" i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pic>
        <p:nvPicPr>
          <p:cNvPr id="2052" name="Picture 4" descr="Resultado de imagem para foto de um perispírit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5236" y="854901"/>
            <a:ext cx="2836097" cy="3447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8436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tia">
  <a:themeElements>
    <a:clrScheme name="Fatia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Fatia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Fatia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356</TotalTime>
  <Words>1136</Words>
  <Application>Microsoft Office PowerPoint</Application>
  <PresentationFormat>Widescreen</PresentationFormat>
  <Paragraphs>97</Paragraphs>
  <Slides>24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24</vt:i4>
      </vt:variant>
    </vt:vector>
  </HeadingPairs>
  <TitlesOfParts>
    <vt:vector size="30" baseType="lpstr">
      <vt:lpstr>Algerian</vt:lpstr>
      <vt:lpstr>Calibri</vt:lpstr>
      <vt:lpstr>Century Gothic</vt:lpstr>
      <vt:lpstr>Comic Sans MS</vt:lpstr>
      <vt:lpstr>Wingdings 3</vt:lpstr>
      <vt:lpstr>Fatia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Cliente</dc:creator>
  <cp:lastModifiedBy>Cliente</cp:lastModifiedBy>
  <cp:revision>51</cp:revision>
  <dcterms:created xsi:type="dcterms:W3CDTF">2016-08-17T13:58:25Z</dcterms:created>
  <dcterms:modified xsi:type="dcterms:W3CDTF">2016-08-23T22:05:00Z</dcterms:modified>
</cp:coreProperties>
</file>