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83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4" r:id="rId14"/>
    <p:sldId id="26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B96A5"/>
    <a:srgbClr val="C1F5FB"/>
    <a:srgbClr val="CFCF61"/>
    <a:srgbClr val="6AC679"/>
    <a:srgbClr val="C0C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3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1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2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81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65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3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97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56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95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tx2">
              <a:lumMod val="20000"/>
              <a:lumOff val="80000"/>
            </a:schemeClr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0DCC7-8BCE-4200-90F0-892862349910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02B91-C217-412A-9167-5F560DD1FA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8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UjjlK0Vs4BQ/TQezWmH-8RI/AAAAAAAAFN0/27K-fmaFnDY/s400/5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7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63263" y="607327"/>
            <a:ext cx="2969702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Grupo de Estudos</a:t>
            </a:r>
            <a:endParaRPr lang="pt-BR" sz="1600" i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3255" y="237995"/>
            <a:ext cx="442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chemeClr val="bg1"/>
                </a:solidFill>
                <a:latin typeface="Algerian" panose="04020705040A02060702" pitchFamily="82" charset="0"/>
              </a:rPr>
              <a:t>CENTRO ESPÍRITA VINHAS DO SENHOR</a:t>
            </a:r>
            <a:endParaRPr lang="pt-BR" i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37839" y="1183157"/>
            <a:ext cx="35448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10º. Caminhar</a:t>
            </a:r>
          </a:p>
          <a:p>
            <a:pPr algn="ctr"/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INTUIÇÃO: </a:t>
            </a:r>
          </a:p>
          <a:p>
            <a:pPr algn="ctr"/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seus conceitos </a:t>
            </a:r>
            <a:r>
              <a:rPr lang="pt-BR" sz="20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 </a:t>
            </a:r>
          </a:p>
          <a:p>
            <a:pPr algn="ctr"/>
            <a:r>
              <a:rPr lang="pt-BR" sz="20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seus </a:t>
            </a:r>
            <a:r>
              <a:rPr lang="pt-BR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mecanismos</a:t>
            </a:r>
          </a:p>
          <a:p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010274" y="5967301"/>
            <a:ext cx="157630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20/set/2016</a:t>
            </a:r>
            <a:endParaRPr lang="pt-BR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01249" y="1130547"/>
            <a:ext cx="364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“Caminhando com o Espiritismo”</a:t>
            </a:r>
            <a:endParaRPr lang="pt-BR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36825" y="1497891"/>
            <a:ext cx="9392653" cy="5398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Pela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intuição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o homem capta o pensamento e as irradiações dos Espíritos, podendo ampliar as suas conquistas intelectuais e morais ou permanecer, mais ou menos estacionário, em processos de simbiose mental com outras mentes com as quais guarda afinidade.</a:t>
            </a:r>
          </a:p>
          <a:p>
            <a:pPr algn="just">
              <a:lnSpc>
                <a:spcPts val="3500"/>
              </a:lnSpc>
              <a:spcBef>
                <a:spcPct val="50000"/>
              </a:spcBef>
            </a:pPr>
            <a:endParaRPr lang="pt-BR" sz="2400" b="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lnSpc>
                <a:spcPts val="3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As percepções intuitivas ocorrem porque, como afirma Kardec, todo “[...] aquele que sente, num grau qualquer, a influencia dos Espíritos é, por esse fato, médium. Essa faculdade é inerente ao homem; não constitui, portanto, um privilégio exclusivo [...]”. </a:t>
            </a:r>
            <a:r>
              <a:rPr lang="pt-BR" sz="1600" b="0" dirty="0" smtClean="0">
                <a:latin typeface="Comic Sans MS" panose="030F0702030302020204" pitchFamily="66" charset="0"/>
              </a:rPr>
              <a:t>(4)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pt-BR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5642" y="401053"/>
            <a:ext cx="9930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MECANISMOS DA INTUIÇÃO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194" name="Picture 2" descr="Resultado de imagem para foto de reencarnaç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90" y="2359068"/>
            <a:ext cx="2502568" cy="18769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5011" y="1380471"/>
            <a:ext cx="113417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Sendo assim, 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intuição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é uma faculdade generalizada no ser humano, considerada o sistema inicial de intercambio mediúnico que permite “[...] comunhão das criaturas, mesmo a distancia.” </a:t>
            </a:r>
            <a:r>
              <a:rPr lang="pt-BR" sz="16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(17)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O seu mecanismo básico está assentado no princípio de identificação e assimilação mental de ideias semelhantes ou afins.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25642" y="401053"/>
            <a:ext cx="9930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MECANISMOS DA INTUIÇÃO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266" name="Picture 2" descr="Resultado de imagem para foto de pessoas se comunicando à distan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198" y="3745237"/>
            <a:ext cx="6464967" cy="31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1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1052" y="1453206"/>
            <a:ext cx="85504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As ideias são os alicerces do pensamento. Este, por sua vez, é constituído de “[...] matéria mental, em que as leis de formação das cargas magnéticas ou dos sistemas atômicos prevalecem sob novo sentido, compondo o maravilhoso mar de energia sutil em que todos nos achamos submersos [...]. </a:t>
            </a:r>
            <a:r>
              <a:rPr lang="pt-BR" sz="1600" b="0" dirty="0" smtClean="0">
                <a:latin typeface="Comic Sans MS" panose="030F0702030302020204" pitchFamily="66" charset="0"/>
              </a:rPr>
              <a:t>(18)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Vivemos, assim, mergulhados num universo de ondas mentais, mas somente nos associamos às ondas do pensamento que se enovelam “[...] umas sobre as outras, segundo a combinação de frequência e trajeto, natureza e objetivo [...]”. </a:t>
            </a:r>
            <a:endParaRPr lang="pt-BR" sz="1600" b="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5642" y="401053"/>
            <a:ext cx="950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MECANISMOS DA INTUIÇÃO 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(cont.)</a:t>
            </a:r>
          </a:p>
        </p:txBody>
      </p:sp>
      <p:pic>
        <p:nvPicPr>
          <p:cNvPr id="12290" name="Picture 2" descr="Resultado de imagem para foto de pessoas se comunicando à distan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5" y="1684420"/>
            <a:ext cx="2727159" cy="32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2735" y="0"/>
            <a:ext cx="1163667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KARDEC, Allan. </a:t>
            </a:r>
            <a:r>
              <a:rPr lang="pt-BR" sz="2000" i="1" dirty="0">
                <a:latin typeface="Comic Sans MS" panose="030F0702030302020204" pitchFamily="66" charset="0"/>
              </a:rPr>
              <a:t>O Livro dos espíritos</a:t>
            </a:r>
            <a:r>
              <a:rPr lang="pt-BR" sz="2000" dirty="0">
                <a:latin typeface="Comic Sans MS" panose="030F0702030302020204" pitchFamily="66" charset="0"/>
              </a:rPr>
              <a:t>, questão </a:t>
            </a:r>
            <a:r>
              <a:rPr lang="pt-BR" sz="2000" dirty="0" smtClean="0">
                <a:latin typeface="Comic Sans MS" panose="030F0702030302020204" pitchFamily="66" charset="0"/>
              </a:rPr>
              <a:t>218.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, questão 393.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, questão 415.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O Livro dos Médiuns</a:t>
            </a:r>
            <a:r>
              <a:rPr lang="pt-BR" sz="2000" dirty="0">
                <a:latin typeface="Comic Sans MS" panose="030F0702030302020204" pitchFamily="66" charset="0"/>
              </a:rPr>
              <a:t>,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14, item </a:t>
            </a:r>
            <a:r>
              <a:rPr lang="pt-BR" sz="2000" dirty="0" smtClean="0">
                <a:latin typeface="Comic Sans MS" panose="030F0702030302020204" pitchFamily="66" charset="0"/>
              </a:rPr>
              <a:t>159.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. </a:t>
            </a:r>
            <a:r>
              <a:rPr lang="pt-BR" sz="2000" dirty="0" err="1" smtClean="0">
                <a:latin typeface="Comic Sans MS" panose="030F0702030302020204" pitchFamily="66" charset="0"/>
              </a:rPr>
              <a:t>Cap</a:t>
            </a:r>
            <a:r>
              <a:rPr lang="pt-BR" sz="2000" dirty="0" smtClean="0">
                <a:latin typeface="Comic Sans MS" panose="030F0702030302020204" pitchFamily="66" charset="0"/>
              </a:rPr>
              <a:t> </a:t>
            </a:r>
            <a:r>
              <a:rPr lang="pt-BR" sz="2000" dirty="0">
                <a:latin typeface="Comic Sans MS" panose="030F0702030302020204" pitchFamily="66" charset="0"/>
              </a:rPr>
              <a:t>15, item </a:t>
            </a:r>
            <a:r>
              <a:rPr lang="pt-BR" sz="2000" dirty="0" smtClean="0">
                <a:latin typeface="Comic Sans MS" panose="030F0702030302020204" pitchFamily="66" charset="0"/>
              </a:rPr>
              <a:t>180.</a:t>
            </a: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Idem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15, item </a:t>
            </a:r>
            <a:r>
              <a:rPr lang="pt-BR" sz="2000" dirty="0" smtClean="0">
                <a:latin typeface="Comic Sans MS" panose="030F0702030302020204" pitchFamily="66" charset="0"/>
              </a:rPr>
              <a:t>180.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 smtClean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. </a:t>
            </a:r>
            <a:r>
              <a:rPr lang="pt-BR" sz="2000" dirty="0" err="1" smtClean="0">
                <a:latin typeface="Comic Sans MS" panose="030F0702030302020204" pitchFamily="66" charset="0"/>
              </a:rPr>
              <a:t>Cap</a:t>
            </a:r>
            <a:r>
              <a:rPr lang="pt-BR" sz="2000" dirty="0" smtClean="0">
                <a:latin typeface="Comic Sans MS" panose="030F0702030302020204" pitchFamily="66" charset="0"/>
              </a:rPr>
              <a:t> </a:t>
            </a:r>
            <a:r>
              <a:rPr lang="pt-BR" sz="2000" dirty="0">
                <a:latin typeface="Comic Sans MS" panose="030F0702030302020204" pitchFamily="66" charset="0"/>
              </a:rPr>
              <a:t>16, item </a:t>
            </a:r>
            <a:r>
              <a:rPr lang="pt-BR" sz="2000" dirty="0" smtClean="0">
                <a:latin typeface="Comic Sans MS" panose="030F0702030302020204" pitchFamily="66" charset="0"/>
              </a:rPr>
              <a:t>190.</a:t>
            </a: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 </a:t>
            </a:r>
            <a:r>
              <a:rPr lang="pt-BR" sz="2000" dirty="0" smtClean="0">
                <a:latin typeface="Comic Sans MS" panose="030F0702030302020204" pitchFamily="66" charset="0"/>
              </a:rPr>
              <a:t>________,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16, item </a:t>
            </a:r>
            <a:r>
              <a:rPr lang="pt-BR" sz="2000" dirty="0" smtClean="0">
                <a:latin typeface="Comic Sans MS" panose="030F0702030302020204" pitchFamily="66" charset="0"/>
              </a:rPr>
              <a:t>191.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 smtClean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. </a:t>
            </a:r>
            <a:r>
              <a:rPr lang="pt-BR" sz="2000" dirty="0" err="1" smtClean="0">
                <a:latin typeface="Comic Sans MS" panose="030F0702030302020204" pitchFamily="66" charset="0"/>
              </a:rPr>
              <a:t>Cap</a:t>
            </a:r>
            <a:r>
              <a:rPr lang="pt-BR" sz="2000" dirty="0" smtClean="0">
                <a:latin typeface="Comic Sans MS" panose="030F0702030302020204" pitchFamily="66" charset="0"/>
              </a:rPr>
              <a:t> </a:t>
            </a:r>
            <a:r>
              <a:rPr lang="pt-BR" sz="2000" dirty="0">
                <a:latin typeface="Comic Sans MS" panose="030F0702030302020204" pitchFamily="66" charset="0"/>
              </a:rPr>
              <a:t>19, item </a:t>
            </a:r>
            <a:r>
              <a:rPr lang="pt-BR" sz="2000" dirty="0" smtClean="0">
                <a:latin typeface="Comic Sans MS" panose="030F0702030302020204" pitchFamily="66" charset="0"/>
              </a:rPr>
              <a:t>223.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ENCICLOPÉDIA MIRADOR </a:t>
            </a:r>
            <a:r>
              <a:rPr lang="pt-BR" sz="2000" dirty="0" smtClean="0">
                <a:latin typeface="Comic Sans MS" panose="030F0702030302020204" pitchFamily="66" charset="0"/>
              </a:rPr>
              <a:t>INTERNACIONAL. 1995. Vol. 12, pg. 6.181.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MOURA, Marta Antunes, Reformador, abril de 2006. </a:t>
            </a:r>
            <a:endParaRPr lang="pt-BR" sz="2000" dirty="0" smtClean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 smtClean="0">
                <a:latin typeface="Comic Sans MS" panose="030F0702030302020204" pitchFamily="66" charset="0"/>
              </a:rPr>
              <a:t>XAVIER</a:t>
            </a:r>
            <a:r>
              <a:rPr lang="pt-BR" sz="2000" dirty="0">
                <a:latin typeface="Comic Sans MS" panose="030F0702030302020204" pitchFamily="66" charset="0"/>
              </a:rPr>
              <a:t>, Francisco Candido. O Consolador. Questão </a:t>
            </a:r>
            <a:r>
              <a:rPr lang="pt-BR" sz="2000" dirty="0" smtClean="0">
                <a:latin typeface="Comic Sans MS" panose="030F0702030302020204" pitchFamily="66" charset="0"/>
              </a:rPr>
              <a:t>122.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Fonte </a:t>
            </a:r>
            <a:r>
              <a:rPr lang="pt-BR" sz="2000" i="1" dirty="0" smtClean="0">
                <a:latin typeface="Comic Sans MS" panose="030F0702030302020204" pitchFamily="66" charset="0"/>
              </a:rPr>
              <a:t>Viva</a:t>
            </a:r>
            <a:r>
              <a:rPr lang="pt-BR" sz="2000" dirty="0" smtClean="0">
                <a:latin typeface="Comic Sans MS" panose="030F0702030302020204" pitchFamily="66" charset="0"/>
              </a:rPr>
              <a:t>. </a:t>
            </a:r>
            <a:r>
              <a:rPr lang="pt-BR" sz="2000" dirty="0" err="1" smtClean="0">
                <a:latin typeface="Comic Sans MS" panose="030F0702030302020204" pitchFamily="66" charset="0"/>
              </a:rPr>
              <a:t>Cap</a:t>
            </a:r>
            <a:r>
              <a:rPr lang="pt-BR" sz="2000" dirty="0" smtClean="0">
                <a:latin typeface="Comic Sans MS" panose="030F0702030302020204" pitchFamily="66" charset="0"/>
              </a:rPr>
              <a:t> 92.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Pensamento e </a:t>
            </a:r>
            <a:r>
              <a:rPr lang="pt-BR" sz="2000" i="1" dirty="0" smtClean="0">
                <a:latin typeface="Comic Sans MS" panose="030F0702030302020204" pitchFamily="66" charset="0"/>
              </a:rPr>
              <a:t>Vida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</a:t>
            </a:r>
            <a:r>
              <a:rPr lang="pt-BR" sz="2000" dirty="0" smtClean="0">
                <a:latin typeface="Comic Sans MS" panose="030F0702030302020204" pitchFamily="66" charset="0"/>
              </a:rPr>
              <a:t>8.</a:t>
            </a:r>
          </a:p>
          <a:p>
            <a:pPr>
              <a:buFontTx/>
              <a:buAutoNum type="arabicPeriod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Pensamento e Vida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8.</a:t>
            </a:r>
          </a:p>
          <a:p>
            <a:pPr>
              <a:buFontTx/>
              <a:buAutoNum type="arabicPeriod" startAt="17"/>
            </a:pPr>
            <a:r>
              <a:rPr lang="pt-BR" sz="2000" dirty="0" smtClean="0">
                <a:latin typeface="Comic Sans MS" panose="030F0702030302020204" pitchFamily="66" charset="0"/>
              </a:rPr>
              <a:t>XAVIER</a:t>
            </a:r>
            <a:r>
              <a:rPr lang="pt-BR" sz="2000" dirty="0">
                <a:latin typeface="Comic Sans MS" panose="030F0702030302020204" pitchFamily="66" charset="0"/>
              </a:rPr>
              <a:t>, Francisco </a:t>
            </a:r>
            <a:r>
              <a:rPr lang="pt-BR" sz="2000" dirty="0" smtClean="0">
                <a:latin typeface="Comic Sans MS" panose="030F0702030302020204" pitchFamily="66" charset="0"/>
              </a:rPr>
              <a:t>Cândido </a:t>
            </a:r>
            <a:r>
              <a:rPr lang="pt-BR" sz="2000" dirty="0">
                <a:latin typeface="Comic Sans MS" panose="030F0702030302020204" pitchFamily="66" charset="0"/>
              </a:rPr>
              <a:t>e VIEIRA, Waldo. </a:t>
            </a:r>
            <a:r>
              <a:rPr lang="pt-BR" sz="2000" i="1" dirty="0">
                <a:latin typeface="Comic Sans MS" panose="030F0702030302020204" pitchFamily="66" charset="0"/>
              </a:rPr>
              <a:t>Evolução em dois mundos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smtClean="0">
                <a:latin typeface="Comic Sans MS" panose="030F0702030302020204" pitchFamily="66" charset="0"/>
              </a:rPr>
              <a:t>1ª. Parte. </a:t>
            </a:r>
            <a:r>
              <a:rPr lang="pt-BR" sz="2000" dirty="0" err="1" smtClean="0">
                <a:latin typeface="Comic Sans MS" panose="030F0702030302020204" pitchFamily="66" charset="0"/>
              </a:rPr>
              <a:t>Cap</a:t>
            </a:r>
            <a:r>
              <a:rPr lang="pt-BR" sz="2000" dirty="0" smtClean="0">
                <a:latin typeface="Comic Sans MS" panose="030F0702030302020204" pitchFamily="66" charset="0"/>
              </a:rPr>
              <a:t> </a:t>
            </a:r>
            <a:r>
              <a:rPr lang="pt-BR" sz="2000" dirty="0" smtClean="0">
                <a:latin typeface="Comic Sans MS" panose="030F0702030302020204" pitchFamily="66" charset="0"/>
              </a:rPr>
              <a:t>17.</a:t>
            </a:r>
            <a:r>
              <a:rPr lang="pt-BR" sz="2000" dirty="0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AutoNum type="arabicPeriod" startAt="17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>
                <a:latin typeface="Comic Sans MS" panose="030F0702030302020204" pitchFamily="66" charset="0"/>
              </a:rPr>
              <a:t>Mecanismos da </a:t>
            </a:r>
            <a:r>
              <a:rPr lang="pt-BR" sz="2000" i="1" dirty="0" smtClean="0">
                <a:latin typeface="Comic Sans MS" panose="030F0702030302020204" pitchFamily="66" charset="0"/>
              </a:rPr>
              <a:t>Mediunidade</a:t>
            </a:r>
            <a:r>
              <a:rPr lang="pt-BR" sz="2000" dirty="0">
                <a:latin typeface="Comic Sans MS" panose="030F0702030302020204" pitchFamily="66" charset="0"/>
              </a:rPr>
              <a:t>. </a:t>
            </a:r>
            <a:r>
              <a:rPr lang="pt-BR" sz="2000" dirty="0" err="1">
                <a:latin typeface="Comic Sans MS" panose="030F0702030302020204" pitchFamily="66" charset="0"/>
              </a:rPr>
              <a:t>Cap</a:t>
            </a:r>
            <a:r>
              <a:rPr lang="pt-BR" sz="2000" dirty="0">
                <a:latin typeface="Comic Sans MS" panose="030F0702030302020204" pitchFamily="66" charset="0"/>
              </a:rPr>
              <a:t> 4, item Corpúsculo </a:t>
            </a:r>
            <a:r>
              <a:rPr lang="pt-BR" sz="2000" dirty="0" smtClean="0">
                <a:latin typeface="Comic Sans MS" panose="030F0702030302020204" pitchFamily="66" charset="0"/>
              </a:rPr>
              <a:t>Mentais.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 startAt="17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Idem.</a:t>
            </a:r>
            <a:endParaRPr lang="pt-BR" sz="2000" i="1" dirty="0">
              <a:latin typeface="Comic Sans MS" panose="030F0702030302020204" pitchFamily="66" charset="0"/>
            </a:endParaRPr>
          </a:p>
          <a:p>
            <a:pPr>
              <a:buFontTx/>
              <a:buAutoNum type="arabicPeriod" startAt="17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Idem.</a:t>
            </a:r>
            <a:endParaRPr lang="pt-BR" sz="2000" i="1" dirty="0">
              <a:latin typeface="Comic Sans MS" panose="030F0702030302020204" pitchFamily="66" charset="0"/>
            </a:endParaRPr>
          </a:p>
          <a:p>
            <a:pPr>
              <a:buFontTx/>
              <a:buAutoNum type="arabicPeriod" startAt="17"/>
            </a:pPr>
            <a:r>
              <a:rPr lang="pt-BR" sz="2000" dirty="0">
                <a:latin typeface="Comic Sans MS" panose="030F0702030302020204" pitchFamily="66" charset="0"/>
              </a:rPr>
              <a:t>________, </a:t>
            </a:r>
            <a:r>
              <a:rPr lang="pt-BR" sz="2000" i="1" dirty="0" smtClean="0">
                <a:latin typeface="Comic Sans MS" panose="030F0702030302020204" pitchFamily="66" charset="0"/>
              </a:rPr>
              <a:t>Idem</a:t>
            </a:r>
            <a:r>
              <a:rPr lang="pt-BR" sz="2000" dirty="0" smtClean="0">
                <a:latin typeface="Comic Sans MS" panose="030F0702030302020204" pitchFamily="66" charset="0"/>
              </a:rPr>
              <a:t>.</a:t>
            </a:r>
            <a:endParaRPr lang="pt-BR" sz="2000" dirty="0">
              <a:latin typeface="Comic Sans MS" panose="030F0702030302020204" pitchFamily="66" charset="0"/>
            </a:endParaRPr>
          </a:p>
          <a:p>
            <a:pPr>
              <a:buFontTx/>
              <a:buAutoNum type="arabicPeriod"/>
            </a:pPr>
            <a:endParaRPr lang="pt-BR" sz="2000" dirty="0">
              <a:latin typeface="Comic Sans MS" panose="030F0702030302020204" pitchFamily="66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7452986" y="425885"/>
            <a:ext cx="4296428" cy="7265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BIBLIOGRAFIA</a:t>
            </a:r>
            <a:endParaRPr lang="pt-B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88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Resultado de imagem para fotos de paisag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652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2577" y="45031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i="1" dirty="0">
                <a:solidFill>
                  <a:schemeClr val="bg1"/>
                </a:solidFill>
                <a:latin typeface="Comic Sans MS" panose="030F0702030302020204" pitchFamily="66" charset="0"/>
              </a:rPr>
              <a:t>No Universo, tudo o que existe é vibração e tem movimento.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248577" y="5285985"/>
            <a:ext cx="5626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QUE TODOS TENHAMOS UMA SEMANA DE PAZ E FELICIDADE</a:t>
            </a:r>
            <a:endParaRPr lang="pt-BR" sz="28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07401" y="2967335"/>
            <a:ext cx="21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   i   m</a:t>
            </a:r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4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6102" y="2198764"/>
            <a:ext cx="910105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0" dirty="0" smtClean="0">
                <a:latin typeface="Comic Sans MS" panose="030F0702030302020204" pitchFamily="66" charset="0"/>
              </a:rPr>
              <a:t>A palavra intuição apresenta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três</a:t>
            </a:r>
            <a:r>
              <a:rPr lang="pt-BR" sz="2400" b="0" dirty="0" smtClean="0">
                <a:latin typeface="Comic Sans MS" panose="030F0702030302020204" pitchFamily="66" charset="0"/>
              </a:rPr>
              <a:t> significados:</a:t>
            </a:r>
          </a:p>
          <a:p>
            <a:pPr>
              <a:spcBef>
                <a:spcPct val="50000"/>
              </a:spcBef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1º.) conhecimento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imediato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de alguma coisa, obtido por meio do entendimento sensível e ou do intelectual;</a:t>
            </a:r>
          </a:p>
          <a:p>
            <a:pPr>
              <a:spcBef>
                <a:spcPct val="50000"/>
              </a:spcBef>
            </a:pPr>
            <a:r>
              <a:rPr lang="pt-BR" sz="2400" b="0" dirty="0" smtClean="0">
                <a:latin typeface="Comic Sans MS" panose="030F0702030302020204" pitchFamily="66" charset="0"/>
              </a:rPr>
              <a:t>2º.) conhecimento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antecipado</a:t>
            </a:r>
            <a:r>
              <a:rPr lang="pt-BR" sz="2400" b="0" dirty="0" smtClean="0">
                <a:latin typeface="Comic Sans MS" panose="030F0702030302020204" pitchFamily="66" charset="0"/>
              </a:rPr>
              <a:t>, caracterizado por um “</a:t>
            </a:r>
            <a:r>
              <a:rPr lang="pt-BR" sz="2400" b="0" dirty="0" err="1" smtClean="0">
                <a:latin typeface="Comic Sans MS" panose="030F0702030302020204" pitchFamily="66" charset="0"/>
              </a:rPr>
              <a:t>pré-sentimento</a:t>
            </a:r>
            <a:r>
              <a:rPr lang="pt-BR" sz="2400" b="0" dirty="0" smtClean="0">
                <a:latin typeface="Comic Sans MS" panose="030F0702030302020204" pitchFamily="66" charset="0"/>
              </a:rPr>
              <a:t>” ou por uma “presciência”de algo que poderá acontecer;</a:t>
            </a:r>
          </a:p>
          <a:p>
            <a:pPr>
              <a:spcBef>
                <a:spcPct val="50000"/>
              </a:spcBef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3º.) conhecimento da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essência das coisas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isto é, capacidade de enxergar além das aparências</a:t>
            </a:r>
            <a:r>
              <a:rPr lang="pt-BR" sz="20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25642" y="401053"/>
            <a:ext cx="6593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- Conceito</a:t>
            </a: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AutoShape 2" descr="Resultado de imagem para foto de Intuição"/>
          <p:cNvSpPr>
            <a:spLocks noChangeAspect="1" noChangeArrowheads="1"/>
          </p:cNvSpPr>
          <p:nvPr/>
        </p:nvSpPr>
        <p:spPr bwMode="auto">
          <a:xfrm>
            <a:off x="203701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6" name="Picture 4" descr="Resultado de imagem para foto de Intui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282" y="30827"/>
            <a:ext cx="3696240" cy="255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972216" y="6150911"/>
            <a:ext cx="404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mic Sans MS" panose="030F0702030302020204" pitchFamily="66" charset="0"/>
              </a:rPr>
              <a:t>Enciclopédia Mirador Internacional</a:t>
            </a:r>
            <a:endParaRPr lang="pt-BR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Making a choice opportunity conce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78" y="3221006"/>
            <a:ext cx="2734534" cy="182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rmony with na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43" y="5380812"/>
            <a:ext cx="2111904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7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3047" y="413358"/>
            <a:ext cx="93193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pt-B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1º.) O </a:t>
            </a:r>
            <a:r>
              <a:rPr lang="pt-B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conhecimento </a:t>
            </a:r>
            <a:r>
              <a:rPr lang="pt-B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imediato</a:t>
            </a:r>
            <a:r>
              <a:rPr lang="pt-B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é reconhecido como um problema de ordem epistemológica (teoria do conhecimento) que investiga ser possível alguém ter o conhecimento das coisas sem o uso exclusivo da inteligência. </a:t>
            </a:r>
          </a:p>
          <a:p>
            <a:pPr algn="ctr">
              <a:spcBef>
                <a:spcPct val="50000"/>
              </a:spcBef>
            </a:pPr>
            <a:r>
              <a:rPr lang="pt-BR" sz="2000" dirty="0" smtClean="0">
                <a:latin typeface="Comic Sans MS" panose="030F0702030302020204" pitchFamily="66" charset="0"/>
              </a:rPr>
              <a:t>2º.) Como </a:t>
            </a:r>
            <a:r>
              <a:rPr lang="pt-BR" sz="2000" dirty="0">
                <a:latin typeface="Comic Sans MS" panose="030F0702030302020204" pitchFamily="66" charset="0"/>
              </a:rPr>
              <a:t>conhecimento </a:t>
            </a:r>
            <a:r>
              <a:rPr lang="pt-B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antecipado</a:t>
            </a:r>
            <a:r>
              <a:rPr lang="pt-BR" sz="2000" dirty="0">
                <a:latin typeface="Comic Sans MS" panose="030F0702030302020204" pitchFamily="66" charset="0"/>
              </a:rPr>
              <a:t>, a intuição está vinculada à percepção </a:t>
            </a:r>
            <a:r>
              <a:rPr lang="pt-BR" sz="2000" dirty="0" smtClean="0">
                <a:latin typeface="Comic Sans MS" panose="030F0702030302020204" pitchFamily="66" charset="0"/>
              </a:rPr>
              <a:t>extra-sensorial (PES). </a:t>
            </a:r>
          </a:p>
          <a:p>
            <a:pPr>
              <a:spcBef>
                <a:spcPct val="50000"/>
              </a:spcBef>
            </a:pPr>
            <a:r>
              <a:rPr lang="pt-BR" sz="2000" dirty="0" smtClean="0">
                <a:latin typeface="Comic Sans MS" panose="030F0702030302020204" pitchFamily="66" charset="0"/>
              </a:rPr>
              <a:t>Ex.: clarividência: conhecimento </a:t>
            </a:r>
            <a:r>
              <a:rPr lang="pt-BR" sz="2000" dirty="0">
                <a:latin typeface="Comic Sans MS" panose="030F0702030302020204" pitchFamily="66" charset="0"/>
              </a:rPr>
              <a:t>de evento, ser ou objeto, sem a utilização de quaisquer canais sensoriais conhecidos</a:t>
            </a:r>
            <a:r>
              <a:rPr lang="pt-BR" sz="2000" dirty="0"/>
              <a:t>.</a:t>
            </a:r>
            <a:endParaRPr lang="pt-BR" sz="2000" dirty="0" smtClean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 smtClean="0">
                <a:latin typeface="Comic Sans MS" panose="030F0702030302020204" pitchFamily="66" charset="0"/>
              </a:rPr>
              <a:t>telepatia:</a:t>
            </a:r>
            <a:r>
              <a:rPr lang="pt-BR" sz="2000" dirty="0"/>
              <a:t> </a:t>
            </a:r>
            <a:r>
              <a:rPr lang="pt-BR" sz="2000" dirty="0" smtClean="0">
                <a:latin typeface="Comic Sans MS" panose="030F0702030302020204" pitchFamily="66" charset="0"/>
              </a:rPr>
              <a:t>a </a:t>
            </a:r>
            <a:r>
              <a:rPr lang="pt-BR" sz="2000" dirty="0">
                <a:latin typeface="Comic Sans MS" panose="030F0702030302020204" pitchFamily="66" charset="0"/>
              </a:rPr>
              <a:t>consciência dos pensamentos de outro ser, sem utilização de canais sensoriais conhecidos.</a:t>
            </a:r>
            <a:endParaRPr lang="pt-BR" sz="2000" dirty="0" smtClean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 err="1">
                <a:latin typeface="Comic Sans MS" panose="030F0702030302020204" pitchFamily="66" charset="0"/>
              </a:rPr>
              <a:t>p</a:t>
            </a:r>
            <a:r>
              <a:rPr lang="pt-BR" sz="2000" dirty="0" err="1" smtClean="0">
                <a:latin typeface="Comic Sans MS" panose="030F0702030302020204" pitchFamily="66" charset="0"/>
              </a:rPr>
              <a:t>recognição</a:t>
            </a:r>
            <a:r>
              <a:rPr lang="pt-BR" sz="2000" dirty="0" smtClean="0">
                <a:latin typeface="Comic Sans MS" panose="030F0702030302020204" pitchFamily="66" charset="0"/>
              </a:rPr>
              <a:t>: conhecimento </a:t>
            </a:r>
            <a:r>
              <a:rPr lang="pt-BR" sz="2000" dirty="0">
                <a:latin typeface="Comic Sans MS" panose="030F0702030302020204" pitchFamily="66" charset="0"/>
              </a:rPr>
              <a:t>sobre um futuro evento, ser ou </a:t>
            </a:r>
            <a:r>
              <a:rPr lang="pt-BR" sz="2000" dirty="0" smtClean="0">
                <a:latin typeface="Comic Sans MS" panose="030F0702030302020204" pitchFamily="66" charset="0"/>
              </a:rPr>
              <a:t>objeto.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pt-B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3º.) O </a:t>
            </a:r>
            <a:r>
              <a:rPr lang="pt-B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terceiro significado, - que trata da apreensão da </a:t>
            </a:r>
            <a:r>
              <a:rPr lang="pt-B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essência das coisas</a:t>
            </a:r>
            <a:r>
              <a:rPr lang="pt-B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– é questão metafísica quando se indaga ser possível, alguém enxergar aparências e a realidade das coisas.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72216" y="6150911"/>
            <a:ext cx="404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mic Sans MS" panose="030F0702030302020204" pitchFamily="66" charset="0"/>
              </a:rPr>
              <a:t>Enciclopédia Mirador Internacional</a:t>
            </a:r>
            <a:endParaRPr lang="pt-BR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Donna in carriera al telefono, in uff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634" y="92672"/>
            <a:ext cx="1614152" cy="19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laborazione e sinergia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075" y="3031299"/>
            <a:ext cx="2581270" cy="174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67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25642" y="1460974"/>
            <a:ext cx="109246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 conceito espírita </a:t>
            </a:r>
            <a:r>
              <a:rPr lang="pt-BR" sz="2400" b="0" dirty="0" smtClean="0">
                <a:latin typeface="Comic Sans MS" panose="030F0702030302020204" pitchFamily="66" charset="0"/>
              </a:rPr>
              <a:t>de intuição abrange esses e outros significados:</a:t>
            </a:r>
          </a:p>
          <a:p>
            <a:pPr marL="457200" indent="-457200" algn="ctr">
              <a:spcBef>
                <a:spcPct val="50000"/>
              </a:spcBef>
              <a:buAutoNum type="alphaLcParenR"/>
            </a:pPr>
            <a:r>
              <a:rPr lang="pt-BR" sz="2400" b="0" dirty="0" smtClean="0">
                <a:latin typeface="Comic Sans MS" panose="030F0702030302020204" pitchFamily="66" charset="0"/>
              </a:rPr>
              <a:t>resulta da manifestação da faculdade anímica (percepção além do corpo) </a:t>
            </a:r>
          </a:p>
          <a:p>
            <a:pPr algn="ctr">
              <a:spcBef>
                <a:spcPct val="50000"/>
              </a:spcBef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b) decorre  da faculdade mediúnica; </a:t>
            </a:r>
          </a:p>
          <a:p>
            <a:pPr algn="ctr">
              <a:spcBef>
                <a:spcPct val="50000"/>
              </a:spcBef>
            </a:pPr>
            <a:r>
              <a:rPr lang="pt-BR" sz="2400" b="0" dirty="0" smtClean="0">
                <a:latin typeface="Comic Sans MS" panose="030F0702030302020204" pitchFamily="66" charset="0"/>
              </a:rPr>
              <a:t>c) faz relação com as provações da vida, definidas no planejamento reencarnatório; </a:t>
            </a:r>
          </a:p>
          <a:p>
            <a:pPr algn="ctr">
              <a:spcBef>
                <a:spcPct val="50000"/>
              </a:spcBef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d) reflete aprendizado desenvolvido em épocas passadas ou no plano espiritual (ex.: </a:t>
            </a:r>
            <a:r>
              <a:rPr lang="pt-BR" sz="2400" b="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retrocognição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endParaRPr lang="pt-BR" sz="2400" b="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25642" y="401053"/>
            <a:ext cx="6849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– Conceito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25642" y="401053"/>
            <a:ext cx="6849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– Conceito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25642" y="1108939"/>
            <a:ext cx="11229474" cy="499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240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Os fenômenos de emancipação da alma ou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anímicos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(de anima, alma) são produzidos pelo próprio Espírito encarnado nos momentos de desprendimento (desdobramento) do corpo físico. </a:t>
            </a:r>
          </a:p>
          <a:p>
            <a:pPr marL="342900" indent="-3240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Nesta situação, o Espírito desdobrado tem consciência das ocorrências desenvolvidas tanto no plano físico quanto no espiritual, podendo participar ativamente delas. </a:t>
            </a:r>
          </a:p>
          <a:p>
            <a:pPr marL="342900" indent="-3240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Retornando ao corpo físico, a pessoa recorda intuitivamente dos acontecimentos vividos. </a:t>
            </a:r>
          </a:p>
          <a:p>
            <a:pPr marL="342900" indent="-3240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Esclarecem os Espíritos Superiores: </a:t>
            </a:r>
            <a:r>
              <a:rPr lang="pt-BR" sz="2400" b="0" i="1" dirty="0" smtClean="0">
                <a:latin typeface="Comic Sans MS" panose="030F0702030302020204" pitchFamily="66" charset="0"/>
              </a:rPr>
              <a:t>De ordinário –, ao </a:t>
            </a:r>
            <a:r>
              <a:rPr lang="pt-BR" sz="2400" b="0" i="1" dirty="0" err="1" smtClean="0">
                <a:latin typeface="Comic Sans MS" panose="030F0702030302020204" pitchFamily="66" charset="0"/>
              </a:rPr>
              <a:t>despertades</a:t>
            </a:r>
            <a:r>
              <a:rPr lang="pt-BR" sz="2400" b="0" i="1" dirty="0" smtClean="0">
                <a:latin typeface="Comic Sans MS" panose="030F0702030302020204" pitchFamily="66" charset="0"/>
              </a:rPr>
              <a:t>, guardais a intuição desse fato, do qual se originam certas ideias que vos vem espontaneamente, sem que possais explicar como vos acudiram.</a:t>
            </a:r>
            <a:r>
              <a:rPr lang="pt-BR" sz="2400" b="0" dirty="0" smtClean="0">
                <a:latin typeface="Comic Sans MS" panose="030F0702030302020204" pitchFamily="66" charset="0"/>
              </a:rPr>
              <a:t> </a:t>
            </a:r>
            <a:r>
              <a:rPr lang="pt-BR" sz="1600" b="0" dirty="0" smtClean="0">
                <a:latin typeface="Comic Sans MS" panose="030F0702030302020204" pitchFamily="66" charset="0"/>
              </a:rPr>
              <a:t>(3) (11)</a:t>
            </a:r>
            <a:endParaRPr lang="pt-B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25642" y="401053"/>
            <a:ext cx="8951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VIA MEDIÚNICA</a:t>
            </a: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4798" y="1342800"/>
            <a:ext cx="1068404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Os fenômenos mediúnicos (de médium, meio) decorrem da ação dos Espíritos sobre um instrumento humano, o médium. 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intuição</a:t>
            </a:r>
            <a:r>
              <a:rPr lang="pt-BR" sz="2400" b="0" dirty="0" smtClean="0">
                <a:latin typeface="Comic Sans MS" panose="030F0702030302020204" pitchFamily="66" charset="0"/>
              </a:rPr>
              <a:t> manifestada por via mediúnica é muito sutil.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Surgem na mente ideias sobre um assunto ou acontecimento, cuja origem, a rigor, é desconhecida pelo medianeiro.</a:t>
            </a:r>
            <a:r>
              <a:rPr lang="pt-BR" sz="16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(6)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9178" y="2990854"/>
            <a:ext cx="110209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Kardec enfatiza que nas mensagens mediúnicas, intuitivamente recebidas, a transmissão do pensamento do Espírito comunicante se dá por meio da alma do medianeiro, não atuando no caso da psicografia, por exemplo, na mão do médium. “[...] Nessa situação, o médium tem consciência do que escreve, embora não exprima o seu próprio pensamento. [...]” </a:t>
            </a:r>
            <a:r>
              <a:rPr lang="pt-BR" sz="1600" b="0" dirty="0" smtClean="0">
                <a:latin typeface="Comic Sans MS" panose="030F0702030302020204" pitchFamily="66" charset="0"/>
              </a:rPr>
              <a:t>(6)</a:t>
            </a:r>
            <a:endParaRPr lang="pt-BR" sz="1600" dirty="0"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5642" y="401053"/>
            <a:ext cx="10090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VIA MEDIÚNICA 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098" name="Picture 2" descr="Resultado de imagem para foto de Kard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95" y="401053"/>
            <a:ext cx="2042109" cy="254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3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1264" y="1329951"/>
            <a:ext cx="10908631" cy="499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A intuição pode ocorrer como lembranças de provas, definidas no planejamento reencarnatório. </a:t>
            </a:r>
          </a:p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São provações semelhantes às que o Espírito não soube aproveitar, resultando daí lutas necessárias à sua melhoria espiritual. </a:t>
            </a:r>
          </a:p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O </a:t>
            </a:r>
            <a:r>
              <a:rPr lang="pt-BR" sz="2400" b="0" dirty="0" err="1" smtClean="0">
                <a:latin typeface="Comic Sans MS" panose="030F0702030302020204" pitchFamily="66" charset="0"/>
              </a:rPr>
              <a:t>reencarnante</a:t>
            </a:r>
            <a:r>
              <a:rPr lang="pt-BR" sz="2400" b="0" dirty="0" smtClean="0">
                <a:latin typeface="Comic Sans MS" panose="030F0702030302020204" pitchFamily="66" charset="0"/>
              </a:rPr>
              <a:t>, então, “[...] pede a Espíritos que lhe são superiores que o ajudem na nova empresa que sobre si toma, ciente de que o Espírito, que lhe for dado por guia nessa outra existência, se esforçará pelo levar a reparar suas faltas, dando-lhe uma espécie de intuição das que incorreu. [...] </a:t>
            </a:r>
          </a:p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Essa voz que é a lembrança do passado, vos adverte para não recairdes nas faltas de que já vos fizestes culpados [...”].” </a:t>
            </a:r>
            <a:r>
              <a:rPr lang="pt-BR" sz="16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(2)</a:t>
            </a:r>
            <a:endParaRPr lang="pt-BR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5642" y="401053"/>
            <a:ext cx="10090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</a:t>
            </a:r>
            <a:r>
              <a:rPr lang="pt-B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 o Planejamento </a:t>
            </a:r>
            <a:r>
              <a:rPr lang="pt-BR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Encarnatório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m para foto de vidas pass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482" y="1668379"/>
            <a:ext cx="2419572" cy="181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989221" y="1146690"/>
            <a:ext cx="99300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intuição é, também, uma lembrança de aprendizado desenvolvido pelo Espírito, </a:t>
            </a:r>
            <a:r>
              <a:rPr lang="pt-BR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em vidas passadas e nos intervalos das reencarnações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Surge como ideias inatas e como tendências instintivas. </a:t>
            </a:r>
          </a:p>
          <a:p>
            <a:pPr algn="just">
              <a:lnSpc>
                <a:spcPts val="3500"/>
              </a:lnSpc>
            </a:pPr>
            <a:endParaRPr lang="pt-BR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latin typeface="Comic Sans MS" panose="030F0702030302020204" pitchFamily="66" charset="0"/>
              </a:rPr>
              <a:t>Os “[...] conhecimentos adquiridos em cada </a:t>
            </a:r>
            <a:r>
              <a:rPr lang="pt-BR" sz="2400" b="0" dirty="0" smtClean="0">
                <a:latin typeface="Comic Sans MS" panose="030F0702030302020204" pitchFamily="66" charset="0"/>
              </a:rPr>
              <a:t>existência </a:t>
            </a:r>
            <a:r>
              <a:rPr lang="pt-BR" sz="2400" b="0" dirty="0" smtClean="0">
                <a:latin typeface="Comic Sans MS" panose="030F0702030302020204" pitchFamily="66" charset="0"/>
              </a:rPr>
              <a:t>[e no plano espiritual] não mais se perdem. Liberto da matéria, o Espírito sempre os tem presentes. </a:t>
            </a:r>
          </a:p>
          <a:p>
            <a:pPr algn="just">
              <a:lnSpc>
                <a:spcPts val="3500"/>
              </a:lnSpc>
            </a:pPr>
            <a:endParaRPr lang="pt-BR" sz="2400" b="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lnSpc>
                <a:spcPts val="3500"/>
              </a:lnSpc>
              <a:buFont typeface="Wingdings" panose="05000000000000000000" pitchFamily="2" charset="2"/>
              <a:buChar char="Ø"/>
            </a:pP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Durante a encarnação, esquece-os em parte, momentaneamente; porém, a </a:t>
            </a:r>
            <a:r>
              <a:rPr lang="pt-BR" sz="2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intuição</a:t>
            </a:r>
            <a:r>
              <a:rPr lang="pt-BR" sz="24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que deles conserva lhe auxilia o progresso. Se não fosse assim, teria que recomeçar constantemente [...]”.</a:t>
            </a:r>
            <a:r>
              <a:rPr lang="pt-BR" sz="1600" b="0" dirty="0" smtClean="0">
                <a:latin typeface="Comic Sans MS" panose="030F0702030302020204" pitchFamily="66" charset="0"/>
              </a:rPr>
              <a:t> </a:t>
            </a:r>
            <a:r>
              <a:rPr lang="pt-BR" sz="1600" b="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(1)</a:t>
            </a:r>
            <a:endParaRPr lang="pt-BR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692288" y="401053"/>
            <a:ext cx="8553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INTUIÇÃO como lembrança ...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1239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Comic Sans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43</cp:revision>
  <dcterms:created xsi:type="dcterms:W3CDTF">2016-09-10T21:28:34Z</dcterms:created>
  <dcterms:modified xsi:type="dcterms:W3CDTF">2016-09-21T00:36:25Z</dcterms:modified>
</cp:coreProperties>
</file>