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6" r:id="rId3"/>
    <p:sldId id="260" r:id="rId4"/>
    <p:sldId id="281" r:id="rId5"/>
    <p:sldId id="257" r:id="rId6"/>
    <p:sldId id="258" r:id="rId7"/>
    <p:sldId id="259" r:id="rId8"/>
    <p:sldId id="283" r:id="rId9"/>
    <p:sldId id="261" r:id="rId10"/>
    <p:sldId id="262" r:id="rId11"/>
    <p:sldId id="263" r:id="rId12"/>
    <p:sldId id="264" r:id="rId13"/>
    <p:sldId id="267" r:id="rId14"/>
    <p:sldId id="274" r:id="rId15"/>
    <p:sldId id="276" r:id="rId16"/>
    <p:sldId id="284" r:id="rId17"/>
    <p:sldId id="285" r:id="rId18"/>
    <p:sldId id="295" r:id="rId19"/>
    <p:sldId id="286" r:id="rId20"/>
    <p:sldId id="288" r:id="rId21"/>
    <p:sldId id="291" r:id="rId22"/>
    <p:sldId id="292" r:id="rId23"/>
    <p:sldId id="290" r:id="rId24"/>
    <p:sldId id="293" r:id="rId25"/>
    <p:sldId id="289" r:id="rId26"/>
    <p:sldId id="294" r:id="rId27"/>
    <p:sldId id="277" r:id="rId28"/>
    <p:sldId id="270" r:id="rId29"/>
    <p:sldId id="25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8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24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61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5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48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86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9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57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1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13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0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8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BAC370-413E-4797-A07F-4AA62F551A63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775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fotos de medi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3255" y="237995"/>
            <a:ext cx="63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Algerian" panose="04020705040A02060702" pitchFamily="82" charset="0"/>
              </a:rPr>
              <a:t>CENTRO ESPÍRITA VINHAS DO SENHOR</a:t>
            </a:r>
            <a:endParaRPr lang="pt-BR" sz="2800" i="1" dirty="0"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14616" y="991273"/>
            <a:ext cx="2969702" cy="46166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latin typeface="Algerian" panose="04020705040A02060702" pitchFamily="82" charset="0"/>
              </a:rPr>
              <a:t>Grupo de Estudos</a:t>
            </a:r>
            <a:endParaRPr lang="pt-BR" sz="2400" i="1" dirty="0">
              <a:latin typeface="Algerian" panose="04020705040A02060702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57184" y="5229064"/>
            <a:ext cx="8192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anose="030F0702030302020204" pitchFamily="66" charset="0"/>
              </a:rPr>
              <a:t>11º</a:t>
            </a:r>
            <a:r>
              <a:rPr lang="pt-BR" sz="2000" dirty="0">
                <a:latin typeface="Comic Sans MS" panose="030F0702030302020204" pitchFamily="66" charset="0"/>
              </a:rPr>
              <a:t>. </a:t>
            </a:r>
            <a:r>
              <a:rPr lang="pt-BR" sz="2000" dirty="0" smtClean="0">
                <a:latin typeface="Comic Sans MS" panose="030F0702030302020204" pitchFamily="66" charset="0"/>
              </a:rPr>
              <a:t>Caminhar</a:t>
            </a: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pt-BR" sz="2000" i="1" dirty="0" smtClean="0">
                <a:latin typeface="Comic Sans MS" panose="030F0702030302020204" pitchFamily="66" charset="0"/>
              </a:rPr>
              <a:t>INTUIÇÃO</a:t>
            </a:r>
            <a:r>
              <a:rPr lang="pt-BR" sz="2000" i="1" dirty="0">
                <a:latin typeface="Comic Sans MS" panose="030F0702030302020204" pitchFamily="66" charset="0"/>
              </a:rPr>
              <a:t>: </a:t>
            </a:r>
            <a:r>
              <a:rPr lang="pt-BR" sz="2000" i="1" dirty="0" smtClean="0">
                <a:latin typeface="Comic Sans MS" panose="030F0702030302020204" pitchFamily="66" charset="0"/>
              </a:rPr>
              <a:t>seus </a:t>
            </a:r>
            <a:r>
              <a:rPr lang="pt-BR" sz="2000" i="1" dirty="0">
                <a:latin typeface="Comic Sans MS" panose="030F0702030302020204" pitchFamily="66" charset="0"/>
              </a:rPr>
              <a:t>conceitos </a:t>
            </a:r>
            <a:r>
              <a:rPr lang="pt-BR" sz="2000" i="1" dirty="0" smtClean="0">
                <a:latin typeface="Comic Sans MS" panose="030F0702030302020204" pitchFamily="66" charset="0"/>
              </a:rPr>
              <a:t>e seus mecanismos (continuação)</a:t>
            </a:r>
          </a:p>
          <a:p>
            <a:pPr marL="1257300" lvl="2" indent="-342900" algn="ctr">
              <a:buFont typeface="Wingdings" panose="05000000000000000000" pitchFamily="2" charset="2"/>
              <a:buChar char="Ø"/>
            </a:pPr>
            <a:r>
              <a:rPr lang="pt-BR" sz="2000" i="1" dirty="0" smtClean="0">
                <a:latin typeface="Comic Sans MS" panose="030F0702030302020204" pitchFamily="66" charset="0"/>
              </a:rPr>
              <a:t>MEDIUNIDADE: visão geral</a:t>
            </a:r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82236" y="2002946"/>
            <a:ext cx="814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“Caminhando com o Espiritismo”</a:t>
            </a:r>
            <a:endParaRPr lang="pt-BR" sz="36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7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38203" y="1597454"/>
            <a:ext cx="8981162" cy="4703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Nas percepções intuitivas, o médium interpreta a mensagem do Espírito comunicante e a transmite aos circunstantes, utilizando as próprias palavras, na linguagem que lhe é usual e de acordo com o seu entendimento. </a:t>
            </a:r>
            <a:endParaRPr lang="pt-BR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 </a:t>
            </a:r>
            <a:r>
              <a:rPr lang="pt-B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Codificador explica que o médium intuitivo age como o faria um intérprete. Este, de fato, para transmitir o pensamento, precisa compreendê-lo, apropriar-se dele, de certo modo, para traduzi-lo fielmente e, no entanto, esse pensamento não é seu, apenas lhe atravessa o cérebro. </a:t>
            </a:r>
            <a:endParaRPr lang="pt-B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Tal é precisamente </a:t>
            </a:r>
            <a:r>
              <a:rPr lang="pt-B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 papel do médium </a:t>
            </a:r>
            <a:r>
              <a:rPr lang="pt-B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intuitivo</a:t>
            </a:r>
            <a:r>
              <a:rPr lang="pt-B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pt-BR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(9)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8203" y="401053"/>
            <a:ext cx="855593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 E MEDIUNIDADE </a:t>
            </a: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(cont.)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Resultado de imagem para médium intu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65" y="401053"/>
            <a:ext cx="2697271" cy="17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5676" y="3081403"/>
            <a:ext cx="10822488" cy="35448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Kardec afirma igualmente que os médiuns inspirados e os de pressentimentos são uma variedade dos intuitivos. Os médiuns inspirados são “[...] aqueles a quem, quase sempre mau grado seu, os Espíritos sugerem </a:t>
            </a:r>
            <a:r>
              <a:rPr lang="pt-BR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ideias</a:t>
            </a:r>
            <a:r>
              <a:rPr lang="pt-B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quer relativas aos atos ordinários da vida, quer com relação aos grandes trabalhos da inteligência”. </a:t>
            </a:r>
            <a:r>
              <a:rPr lang="pt-BR" sz="1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(7)</a:t>
            </a:r>
            <a:r>
              <a:rPr lang="pt-B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pt-BR" sz="2000" b="1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Os </a:t>
            </a:r>
            <a:r>
              <a:rPr lang="pt-B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médiuns de pressentimentos são “[...] pessoas que, em dadas circunstancias, tem uma intuição vaga de coisas vulgares que ocorrerão no futuro”.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5642" y="401053"/>
            <a:ext cx="880645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 E MEDIUNIDADE </a:t>
            </a: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(cont.)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Resultado de imagem para foto de chico xavier escrev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39" y="1231779"/>
            <a:ext cx="2753999" cy="19498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6072" y="1301803"/>
            <a:ext cx="10709753" cy="4562788"/>
          </a:xfrm>
          <a:prstGeom prst="rect">
            <a:avLst/>
          </a:prstGeom>
          <a:solidFill>
            <a:schemeClr val="bg2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ct val="50000"/>
              </a:spcBef>
            </a:pPr>
            <a:r>
              <a:rPr lang="pt-BR" sz="2800" dirty="0">
                <a:latin typeface="Comic Sans MS" panose="030F0702030302020204" pitchFamily="66" charset="0"/>
              </a:rPr>
              <a:t>Perante todas essas considerações, torna-se frequentemente difícil distinguir o pensamento do médium do que lhe é sugerido, o que leva muitos médiuns deste gênero a duvidar da sua faculdade. </a:t>
            </a:r>
            <a:r>
              <a:rPr lang="pt-BR" sz="1600" dirty="0">
                <a:latin typeface="Comic Sans MS" panose="030F0702030302020204" pitchFamily="66" charset="0"/>
              </a:rPr>
              <a:t>(6)</a:t>
            </a:r>
            <a:r>
              <a:rPr lang="pt-BR" sz="2800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ts val="3500"/>
              </a:lnSpc>
              <a:spcBef>
                <a:spcPct val="50000"/>
              </a:spcBef>
            </a:pPr>
            <a:r>
              <a:rPr lang="pt-BR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Somente o tempo e a prática mediúnica perseverante oferecem condições para que se faça essa distinção. </a:t>
            </a:r>
          </a:p>
          <a:p>
            <a:pPr algn="ctr">
              <a:lnSpc>
                <a:spcPts val="3500"/>
              </a:lnSpc>
              <a:spcBef>
                <a:spcPct val="50000"/>
              </a:spcBef>
            </a:pPr>
            <a:r>
              <a:rPr lang="pt-BR" sz="2800" dirty="0">
                <a:latin typeface="Comic Sans MS" panose="030F0702030302020204" pitchFamily="66" charset="0"/>
              </a:rPr>
              <a:t>Os médiuns intuitivos de quaisquer modalidades devem, pois, permanecer tranquilos no seus postos de trabalho, ignorando os assédios dos que lhe pedem demonstrações ou “sinais”.</a:t>
            </a:r>
          </a:p>
        </p:txBody>
      </p:sp>
    </p:spTree>
    <p:extLst>
      <p:ext uri="{BB962C8B-B14F-4D97-AF65-F5344CB8AC3E}">
        <p14:creationId xmlns:p14="http://schemas.microsoft.com/office/powerpoint/2010/main" val="3843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94762" y="230427"/>
            <a:ext cx="85928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KARDEC, Allan. </a:t>
            </a:r>
            <a:r>
              <a:rPr lang="pt-BR" i="1" dirty="0">
                <a:latin typeface="Comic Sans MS" panose="030F0702030302020204" pitchFamily="66" charset="0"/>
              </a:rPr>
              <a:t>O Livro dos espíritos</a:t>
            </a:r>
            <a:r>
              <a:rPr lang="pt-BR" dirty="0">
                <a:latin typeface="Comic Sans MS" panose="030F0702030302020204" pitchFamily="66" charset="0"/>
              </a:rPr>
              <a:t>, questão 218.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, questão 393.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, questão 415.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O Livro dos Médiuns</a:t>
            </a:r>
            <a:r>
              <a:rPr lang="pt-BR" dirty="0">
                <a:latin typeface="Comic Sans MS" panose="030F0702030302020204" pitchFamily="66" charset="0"/>
              </a:rPr>
              <a:t>,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14, item 159.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15, item 180.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15, item 180.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16, item 190.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 ________,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16, item 191.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19, item 223.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ENCICLOPÉDIA MIRADOR INTERNACIONAL. 1995. Vol. 12, pg. 6.181.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MOURA, Marta Antunes, Reformador, abril de 2006. 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XAVIER, Francisco Candido. O Consolador. Questão 122.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Fonte Viva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92.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Pensamento e Vida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8.</a:t>
            </a:r>
          </a:p>
          <a:p>
            <a:pPr>
              <a:buFontTx/>
              <a:buAutoNum type="arabicPeriod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Pensamento e Vida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8.</a:t>
            </a:r>
          </a:p>
          <a:p>
            <a:pPr>
              <a:buFontTx/>
              <a:buAutoNum type="arabicPeriod" startAt="17"/>
            </a:pPr>
            <a:r>
              <a:rPr lang="pt-BR" dirty="0">
                <a:latin typeface="Comic Sans MS" panose="030F0702030302020204" pitchFamily="66" charset="0"/>
              </a:rPr>
              <a:t>XAVIER, Francisco Cândido e VIEIRA, Waldo. </a:t>
            </a:r>
            <a:r>
              <a:rPr lang="pt-BR" i="1" dirty="0">
                <a:latin typeface="Comic Sans MS" panose="030F0702030302020204" pitchFamily="66" charset="0"/>
              </a:rPr>
              <a:t>Evolução em dois mundos</a:t>
            </a:r>
            <a:r>
              <a:rPr lang="pt-BR" dirty="0">
                <a:latin typeface="Comic Sans MS" panose="030F0702030302020204" pitchFamily="66" charset="0"/>
              </a:rPr>
              <a:t>. 1ª. Parte.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17. </a:t>
            </a:r>
          </a:p>
          <a:p>
            <a:pPr>
              <a:buFontTx/>
              <a:buAutoNum type="arabicPeriod" startAt="17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Mecanismos da Mediunidade</a:t>
            </a:r>
            <a:r>
              <a:rPr lang="pt-BR" dirty="0">
                <a:latin typeface="Comic Sans MS" panose="030F0702030302020204" pitchFamily="66" charset="0"/>
              </a:rPr>
              <a:t>. </a:t>
            </a:r>
            <a:r>
              <a:rPr lang="pt-BR" dirty="0" err="1">
                <a:latin typeface="Comic Sans MS" panose="030F0702030302020204" pitchFamily="66" charset="0"/>
              </a:rPr>
              <a:t>Cap</a:t>
            </a:r>
            <a:r>
              <a:rPr lang="pt-BR" dirty="0">
                <a:latin typeface="Comic Sans MS" panose="030F0702030302020204" pitchFamily="66" charset="0"/>
              </a:rPr>
              <a:t> 4, item Corpúsculo Mentais.</a:t>
            </a:r>
          </a:p>
          <a:p>
            <a:pPr>
              <a:buFontTx/>
              <a:buAutoNum type="arabicPeriod" startAt="17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Idem.</a:t>
            </a:r>
          </a:p>
          <a:p>
            <a:pPr>
              <a:buFontTx/>
              <a:buAutoNum type="arabicPeriod" startAt="17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Idem.</a:t>
            </a:r>
          </a:p>
          <a:p>
            <a:pPr>
              <a:buFontTx/>
              <a:buAutoNum type="arabicPeriod" startAt="17"/>
            </a:pPr>
            <a:r>
              <a:rPr lang="pt-BR" dirty="0">
                <a:latin typeface="Comic Sans MS" panose="030F0702030302020204" pitchFamily="66" charset="0"/>
              </a:rPr>
              <a:t>________, </a:t>
            </a:r>
            <a:r>
              <a:rPr lang="pt-BR" i="1" dirty="0">
                <a:latin typeface="Comic Sans MS" panose="030F0702030302020204" pitchFamily="66" charset="0"/>
              </a:rPr>
              <a:t>Idem</a:t>
            </a:r>
            <a:r>
              <a:rPr lang="pt-B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Retângulo de cantos arredondados 2"/>
          <p:cNvSpPr/>
          <p:nvPr/>
        </p:nvSpPr>
        <p:spPr>
          <a:xfrm rot="20334732">
            <a:off x="20542" y="1392181"/>
            <a:ext cx="3289715" cy="7265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BIBLIOGRAFIA</a:t>
            </a:r>
            <a:endParaRPr lang="pt-B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otos de medi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" y="0"/>
            <a:ext cx="1219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41534" y="2743200"/>
            <a:ext cx="9256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MEDIUNIDADE: uma visão geral inicial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335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19815" y="3163847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“Faculdade que possibilita o ser humano colocar-se num estado alterado de consciência, permitindo-lhe comunicação psíquica com outro ser humano, no mesmo ou em outros níveis existenciais”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3463" y="470966"/>
            <a:ext cx="658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QUE É MEDIUNIDADE?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6" descr="Resultado de imagem para fotos de medi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21" y="1186171"/>
            <a:ext cx="3900988" cy="200658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52154" y="6272390"/>
            <a:ext cx="49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Conhecendo o Espiritismo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Adenáuer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Novaes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7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142983" y="1731134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lvl="0" algn="ctr">
              <a:buClr>
                <a:schemeClr val="accent1"/>
              </a:buClr>
              <a:buSzPct val="80000"/>
              <a:defRPr/>
            </a:pPr>
            <a:r>
              <a:rPr lang="pt-BR" sz="4000" dirty="0" smtClean="0">
                <a:solidFill>
                  <a:srgbClr val="0000FF"/>
                </a:solidFill>
                <a:latin typeface="Arial Rounded MT Bold" pitchFamily="34" charset="0"/>
              </a:rPr>
              <a:t>É o termo mais apropriado quando se menciona comunicação entre Espíritos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579329" y="3670126"/>
            <a:ext cx="9942534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90372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itchFamily="34" charset="0"/>
              </a:rPr>
              <a:t>A mediunidade é inerente aos seres humanos</a:t>
            </a:r>
          </a:p>
          <a:p>
            <a:pPr marL="690372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90372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itchFamily="34" charset="0"/>
              </a:rPr>
              <a:t>É um atributo do Espírito</a:t>
            </a:r>
          </a:p>
        </p:txBody>
      </p:sp>
      <p:pic>
        <p:nvPicPr>
          <p:cNvPr id="4" name="Picture 4" descr="Resultado de imagem para fotos de mediun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" y="110124"/>
            <a:ext cx="3767724" cy="282775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97260" y="676405"/>
            <a:ext cx="388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MEDIUNIDADE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6877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298521" y="1301663"/>
            <a:ext cx="8610600" cy="508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None/>
              <a:defRPr/>
            </a:pPr>
            <a:r>
              <a:rPr lang="pt-BR" sz="3200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pt-B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“No exercício mediúnico de qualquer modalidade, a </a:t>
            </a:r>
            <a:r>
              <a:rPr lang="pt-B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epífise [glândula pineal] </a:t>
            </a:r>
            <a:r>
              <a:rPr lang="pt-BR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desempenha o papel mais importante. Através de suas forças equilibradas, a mente humana intensifica o poder de emissão e recepção de raios peculiares à nossa esfera.” </a:t>
            </a:r>
          </a:p>
          <a:p>
            <a:pPr algn="ctr">
              <a:lnSpc>
                <a:spcPct val="130000"/>
              </a:lnSpc>
              <a:buNone/>
              <a:defRPr/>
            </a:pPr>
            <a:endParaRPr lang="pt-BR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  <a:buNone/>
              <a:defRPr/>
            </a:pPr>
            <a:endParaRPr lang="pt-BR" sz="28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r">
              <a:lnSpc>
                <a:spcPct val="130000"/>
              </a:lnSpc>
              <a:buNone/>
              <a:defRPr/>
            </a:pPr>
            <a:r>
              <a:rPr lang="pt-BR" sz="32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Alexandre - Missionários da Luz- André Luiz</a:t>
            </a:r>
            <a:endParaRPr lang="pt-BR" sz="3200" baseline="30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4801" y="313151"/>
            <a:ext cx="897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COMO FUNCIONA A MEDIUNIDADE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Resultado de imagem para fotos de medi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2" y="1457735"/>
            <a:ext cx="3259115" cy="393341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0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 de imagem para pineal 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6" y="563802"/>
            <a:ext cx="2997504" cy="398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Resultado de imagem para fotos da glandula hipófi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21" y="377157"/>
            <a:ext cx="6645910" cy="41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964504" y="4709786"/>
            <a:ext cx="99331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Não houve menção na codificação espírita sobre o termo glândula pineal, mas na </a:t>
            </a:r>
            <a:r>
              <a:rPr lang="pt-B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obra </a:t>
            </a:r>
            <a:r>
              <a:rPr lang="pt-BR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 Livro dos Médiuns</a:t>
            </a: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 (1861) em vários momentos é citado que as faculdades mediúnicas se relacionam com </a:t>
            </a:r>
            <a:r>
              <a:rPr lang="pt-B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predisposições orgânicas</a:t>
            </a: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afirmação que abriu um campo vasto para pesquisas, no intuito de descobrir uma ou mais “pontes” entre o organismo físico e o suposto corpo espiritual, denominado por Kardec </a:t>
            </a:r>
            <a:r>
              <a:rPr lang="pt-B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como </a:t>
            </a:r>
            <a:r>
              <a:rPr lang="pt-BR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perispírito</a:t>
            </a: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855901" y="3344449"/>
            <a:ext cx="2743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Pineal/mediunidade:</a:t>
            </a:r>
          </a:p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assunto ainda obscuro e muito controverso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5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5448"/>
            <a:ext cx="9640866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Exemplos</a:t>
            </a:r>
            <a:r>
              <a:rPr lang="en-US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</a:t>
            </a:r>
            <a:r>
              <a:rPr lang="en-US" sz="36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fenômenos</a:t>
            </a:r>
            <a:r>
              <a:rPr lang="en-US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</a:t>
            </a:r>
            <a:r>
              <a:rPr lang="en-US" sz="36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efeitos</a:t>
            </a:r>
            <a:r>
              <a:rPr lang="en-US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inteligentes</a:t>
            </a:r>
            <a:endParaRPr lang="en-US" sz="36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304800" y="2017734"/>
            <a:ext cx="5309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4400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Intuição</a:t>
            </a:r>
          </a:p>
          <a:p>
            <a:pPr algn="ctr">
              <a:buBlip>
                <a:blip r:embed="rId2"/>
              </a:buBlip>
            </a:pPr>
            <a:r>
              <a:rPr lang="pt-BR" sz="4400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Vidência</a:t>
            </a:r>
          </a:p>
          <a:p>
            <a:pPr algn="ctr">
              <a:buBlip>
                <a:blip r:embed="rId2"/>
              </a:buBlip>
            </a:pPr>
            <a:r>
              <a:rPr lang="pt-BR" sz="4400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Audiência</a:t>
            </a:r>
          </a:p>
          <a:p>
            <a:pPr algn="ctr">
              <a:buBlip>
                <a:blip r:embed="rId2"/>
              </a:buBlip>
            </a:pPr>
            <a:r>
              <a:rPr lang="pt-BR" sz="4400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Psicometria</a:t>
            </a:r>
          </a:p>
          <a:p>
            <a:pPr algn="ctr">
              <a:buBlip>
                <a:blip r:embed="rId2"/>
              </a:buBlip>
            </a:pPr>
            <a:r>
              <a:rPr lang="pt-BR" sz="4400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Psicofonia</a:t>
            </a:r>
          </a:p>
          <a:p>
            <a:pPr algn="ctr">
              <a:buBlip>
                <a:blip r:embed="rId2"/>
              </a:buBlip>
            </a:pPr>
            <a:r>
              <a:rPr lang="pt-BR" sz="4400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Psicografia</a:t>
            </a:r>
          </a:p>
        </p:txBody>
      </p:sp>
      <p:pic>
        <p:nvPicPr>
          <p:cNvPr id="5" name="Picture 2" descr="Resultado de imagem para fotos de mediun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011">
            <a:off x="6610969" y="2469984"/>
            <a:ext cx="4010688" cy="21538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2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8058" y="225467"/>
            <a:ext cx="302144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ROTEIRO</a:t>
            </a:r>
            <a:endParaRPr lang="pt-B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0936" y="1290181"/>
            <a:ext cx="5010411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2ª. Parte de </a:t>
            </a:r>
            <a:r>
              <a:rPr lang="pt-BR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INTUIÇÃO (cont.)</a:t>
            </a:r>
            <a:endParaRPr lang="pt-BR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0936" y="1985564"/>
            <a:ext cx="3908122" cy="249299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OS PENSAMENTOS</a:t>
            </a:r>
          </a:p>
          <a:p>
            <a:pPr marL="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TELEMENTAÇÃO</a:t>
            </a:r>
            <a:endParaRPr lang="pt-BR" sz="2000" b="1" dirty="0">
              <a:solidFill>
                <a:srgbClr val="0070C0"/>
              </a:solidFill>
            </a:endParaRPr>
          </a:p>
          <a:p>
            <a:pPr marL="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INTUIÇÃO E MEDIUNIDADE</a:t>
            </a:r>
            <a:endParaRPr lang="pt-BR" sz="2000" b="1" dirty="0">
              <a:solidFill>
                <a:srgbClr val="0070C0"/>
              </a:solidFill>
            </a:endParaRPr>
          </a:p>
          <a:p>
            <a:pPr marL="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BIBLIOGRAFIA</a:t>
            </a:r>
          </a:p>
          <a:p>
            <a:pPr marL="285750" indent="-28575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0070C0"/>
              </a:solidFill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59682" y="2985837"/>
            <a:ext cx="5160725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MEDIUNIDADE: uma visão geral inicial</a:t>
            </a:r>
            <a:endParaRPr lang="pt-BR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59682" y="3634334"/>
            <a:ext cx="7404017" cy="27238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 QUE É MEDIUNIDADE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COMO FUNCIONA A MEDIUNIDADE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EXEMPLO DE FENÔMENOS DE EFEITOS INTELIGENTES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CONFLITOS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AUXÍIO ESPIRITUAL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SeNkInBOdZIZ0VJTHt78b-_RnCCvYXX-2MW_j_NzIpp4PJp-RP9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51145" y="1866378"/>
            <a:ext cx="3221671" cy="3789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aixaDeTexto 2"/>
          <p:cNvSpPr txBox="1"/>
          <p:nvPr/>
        </p:nvSpPr>
        <p:spPr>
          <a:xfrm>
            <a:off x="854251" y="563671"/>
            <a:ext cx="291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199" y="1773935"/>
            <a:ext cx="6850693" cy="43888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Resulta da manifestação da faculdade anímica</a:t>
            </a:r>
          </a:p>
          <a:p>
            <a:pPr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40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Decorre  da faculdade mediúnica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8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1644" y="526093"/>
            <a:ext cx="291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VIDÊNCIA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ttps://encrypted-tbn1.gstatic.com/images?q=tbn:ANd9GcSq1_IhUqu3JmIu7kiQLeqCoe79Dit4-4GHBhluUiWDk1THSV22Z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41644" y="1753644"/>
            <a:ext cx="2642938" cy="3707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460209" y="1172424"/>
            <a:ext cx="8216030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Os médiuns videntes são dotados da faculdade de ver os Espíritos. Há os que gozam dessa faculdade em estado normal, perfeitamente acordados, guardando lembrança precisa do que viram.  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pt-BR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Outros só a possuem em estado sonambúlico ou aproximado ao sonambulismo.</a:t>
            </a:r>
          </a:p>
          <a:p>
            <a:pPr marL="0" indent="0" algn="ctr">
              <a:buClr>
                <a:schemeClr val="accent2">
                  <a:lumMod val="75000"/>
                </a:schemeClr>
              </a:buClr>
              <a:buNone/>
            </a:pPr>
            <a:r>
              <a:rPr lang="pt-BR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 médium vidente acredita ver pelos olhos, mas na realidade é a alma que vê, e por essa razão eles tanto veem com os olhos abertos ou fechados.</a:t>
            </a:r>
            <a:endParaRPr lang="pt-BR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9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905" y="588723"/>
            <a:ext cx="336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AUDIÊNCIA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t3.gstatic.com/images?q=tbn:ANd9GcSVNVLOz9xhoc9A1fMVxQ2rdhkAikG66SL09fF6oUAOxtcrDgPv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41644" y="2079321"/>
            <a:ext cx="3267623" cy="3770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369496" y="1375775"/>
            <a:ext cx="7517704" cy="4721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Na audição mediúnica, só o médium ouve. 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 vezes é uma voz íntima que se faz ouvir no foro interior; de outras vezes é uma voz exterior, clara e distinta como a de uma pessoa viva. </a:t>
            </a:r>
          </a:p>
        </p:txBody>
      </p:sp>
    </p:spTree>
    <p:extLst>
      <p:ext uri="{BB962C8B-B14F-4D97-AF65-F5344CB8AC3E}">
        <p14:creationId xmlns:p14="http://schemas.microsoft.com/office/powerpoint/2010/main" val="287327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QeaRHcPBPanimG7Ua5llsjhqljamWi_iEYbrwvsTA7DsCrttiwcA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41645" y="1791223"/>
            <a:ext cx="3540988" cy="45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66905" y="588723"/>
            <a:ext cx="4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PSICOMETRIA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60310" y="1473311"/>
            <a:ext cx="7188896" cy="46238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“É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uma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faculdade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psíquica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de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certas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pessoas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que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as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possibilita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advinhar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história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eventos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ligados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ao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objeto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material com o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qual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ponham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contato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direto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</a:t>
            </a:r>
          </a:p>
          <a:p>
            <a:pPr algn="ctr">
              <a:buFont typeface="Wingdings 3" charset="2"/>
              <a:buNone/>
            </a:pP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Diversidade</a:t>
            </a:r>
            <a:r>
              <a:rPr lang="en-US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dos </a:t>
            </a:r>
            <a:r>
              <a:rPr lang="en-US" sz="1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carismas</a:t>
            </a:r>
            <a:r>
              <a:rPr 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Hermínio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Miranda </a:t>
            </a:r>
          </a:p>
          <a:p>
            <a:pPr algn="ctr">
              <a:buFont typeface="Wingdings 3" charset="2"/>
              <a:buNone/>
            </a:pP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51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905" y="576196"/>
            <a:ext cx="345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PSICOFONIA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ttps://encrypted-tbn3.gstatic.com/images?q=tbn:ANd9GcSizO0w0mnklqM78CBgk-oFncrqVc-k_nYu1nFmv8wIyqxb2Q8X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66905" y="1852808"/>
            <a:ext cx="3365326" cy="4095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547992" y="2011930"/>
            <a:ext cx="7201422" cy="32114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pt-PT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É o fenômeno mediúnico no qual um Espírito se comunica através da voz de um médium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4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DMBUTk_wDnb2toFuSnsmc6h4o9rdfmJQaU67YB9yIF8iii3BcNQ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66905" y="1802705"/>
            <a:ext cx="3192958" cy="3959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66905" y="576196"/>
            <a:ext cx="345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PSICOGRAFIA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71791" y="2364518"/>
            <a:ext cx="7242132" cy="28356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pt-PT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É a capacidade atribuída a certos médiuns de escrever mensagens ditadas por Espíritos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6198" y="2540024"/>
            <a:ext cx="112107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“O desabrochar da mediunidade provoca algumas perturbações na vida do indivíduo, justamente pelo inusitado dos indícios, bem como pela cultura preconceituosa a respeito, que desaparecem com o início do estudo e vinculação a um grupo espírita sério.”</a:t>
            </a:r>
          </a:p>
        </p:txBody>
      </p:sp>
      <p:pic>
        <p:nvPicPr>
          <p:cNvPr id="4" name="Picture 10" descr="Resultado de imagem para fotos de medi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39" y="363255"/>
            <a:ext cx="3337186" cy="207879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00801" y="6211669"/>
            <a:ext cx="561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Conhecendo o Espiritismo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Adenáuer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Novaes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9036" y="651353"/>
            <a:ext cx="3181611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CONFLITOS</a:t>
            </a:r>
            <a:endParaRPr lang="pt-BR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7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3463" y="1938061"/>
            <a:ext cx="10851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pt-BR" sz="36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O desenvolvimento da faculdade geralmente se dá também com o auxílio dos bons Espíritos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que </a:t>
            </a:r>
            <a:r>
              <a:rPr lang="pt-BR" sz="3600" b="1" i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adotam</a:t>
            </a:r>
            <a:r>
              <a:rPr lang="pt-BR" sz="3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o candidato sério ao exercício da mediunidade, buscando orientá-lo,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inspirando-o no estado de vigília ou durante o sono, quanto ao seu desempenho.”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00801" y="6211669"/>
            <a:ext cx="561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Conhecendo o Espiritismo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Adenáuer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Novaes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39452" y="626301"/>
            <a:ext cx="5461349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AUXÍLIO ESPIRITUAL</a:t>
            </a:r>
            <a:endParaRPr lang="pt-BR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7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1295400" y="460929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“A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mediunidade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é o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que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há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mais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importante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no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mundo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Quase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todos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os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profetas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missionários,mensageiros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amor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de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justiça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e de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verdade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foram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médiuns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no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sentido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que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se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comunicavam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com o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invisível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com o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infinito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Léon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Dennis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52600" y="152400"/>
            <a:ext cx="7543800" cy="1251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sz="2800" i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Místicos 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 várias correntes ou</a:t>
            </a:r>
            <a:r>
              <a:rPr lang="pt-BR" sz="2800" i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santos  </a:t>
            </a:r>
            <a:r>
              <a:rPr lang="pt-B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eram médiuns</a:t>
            </a:r>
            <a:endParaRPr lang="pt-B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http://regismesquita.sites.uol.com.br/jesustransf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5001" y="1828800"/>
            <a:ext cx="1304925" cy="1737048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6" descr="http://www.saofrancisco.org/misc/imagens/moises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95600" y="2438401"/>
            <a:ext cx="1333500" cy="167099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8" descr="http://diagnosticocristao.files.wordpress.com/2010/04/maome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886201" y="1828800"/>
            <a:ext cx="1296469" cy="176157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10" descr="http://1.bp.blogspot.com/_NqmZCYTiV6Y/TQhaDSQ2yCI/AAAAAAAAAKM/yJPPGpmWgH4/s1600/socrates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876801" y="2514600"/>
            <a:ext cx="1343025" cy="16764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12" descr="http://www.benitopepe.com.br/wp-content/gallery/teset/platao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867400" y="1752600"/>
            <a:ext cx="1276350" cy="17526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14" descr="http://2.bp.blogspot.com/_NJEQmMeKHmw/Rtwt_5dIapI/AAAAAAAAA08/dt4PNs1Cs-c/s400/joana_darc2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6858001" y="2590800"/>
            <a:ext cx="1308283" cy="17145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16" descr="http://galileu.no.sapo.pt/Fotogal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1752600"/>
            <a:ext cx="1295400" cy="17417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Picture 18" descr="http://4.bp.blogspot.com/-DfrutqK-U34/TZ9yxYyNk2I/AAAAAAAABqY/ySK_wa0vwdA/s1600/MOZART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8686800" y="2667000"/>
            <a:ext cx="1474208" cy="17526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297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fotos natur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m para fotos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fotos natur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456341" y="2041743"/>
            <a:ext cx="36897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 I M</a:t>
            </a:r>
            <a:endParaRPr lang="pt-BR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02081" y="4947781"/>
            <a:ext cx="5937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lgerian" panose="04020705040A02060702" pitchFamily="82" charset="0"/>
              </a:rPr>
              <a:t>QUE TENHAMOS UMA SEMANA DE PAZ INTERIOR E MUITA FELICIDADE</a:t>
            </a:r>
            <a:endParaRPr lang="pt-BR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foto de pessoas feli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0" y="544578"/>
            <a:ext cx="3031299" cy="217357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57601" y="1631363"/>
            <a:ext cx="7503090" cy="446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Comic Sans MS" panose="030F0702030302020204" pitchFamily="66" charset="0"/>
              </a:rPr>
              <a:t>A intuição, como toda faculdade psíquica, </a:t>
            </a:r>
            <a:r>
              <a:rPr lang="pt-B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é neutra. </a:t>
            </a: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Boas ou ruins são as associações mentais estabelecidas. </a:t>
            </a: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Comic Sans MS" panose="030F0702030302020204" pitchFamily="66" charset="0"/>
              </a:rPr>
              <a:t>Entretanto, disciplinando a vontade e a reflexão dos próprios atos, é possível </a:t>
            </a:r>
            <a:r>
              <a:rPr lang="pt-B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elevar o padrão mental</a:t>
            </a:r>
            <a:r>
              <a:rPr lang="pt-BR" sz="2400" dirty="0">
                <a:latin typeface="Comic Sans MS" panose="030F0702030302020204" pitchFamily="66" charset="0"/>
              </a:rPr>
              <a:t>, em termos de moralidade e conhecimento, associando-se a Espíritos mais esclarecidos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smtClean="0">
                <a:latin typeface="Comic Sans MS" panose="030F0702030302020204" pitchFamily="66" charset="0"/>
              </a:rPr>
              <a:t>(12)</a:t>
            </a:r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pt-BR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01042" y="413359"/>
            <a:ext cx="8542750" cy="25678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Emmanuel informa, a propósito, que no seu desenvolvimento o “[...] </a:t>
            </a:r>
            <a:r>
              <a:rPr lang="pt-B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estudo perseverante</a:t>
            </a: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com </a:t>
            </a:r>
            <a:r>
              <a:rPr lang="pt-B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esforço sincero </a:t>
            </a: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 a </a:t>
            </a:r>
            <a:r>
              <a:rPr lang="pt-B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meditação sadia</a:t>
            </a:r>
            <a:r>
              <a:rPr lang="pt-BR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é o grande veículo de amplitude da intuição, em todos os aspectos”. </a:t>
            </a:r>
            <a:r>
              <a:rPr lang="pt-BR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(12)</a:t>
            </a:r>
            <a:r>
              <a:rPr lang="pt-BR" sz="2000" dirty="0" smtClean="0">
                <a:latin typeface="Comic Sans MS" panose="030F0702030302020204" pitchFamily="66" charset="0"/>
              </a:rPr>
              <a:t>)</a:t>
            </a:r>
            <a:endParaRPr lang="pt-BR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8" descr="Resultado de imagem para foto de pessoa medit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97" y="3344449"/>
            <a:ext cx="4969103" cy="26123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8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4780" y="3157449"/>
            <a:ext cx="11035430" cy="230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Comic Sans MS" panose="030F0702030302020204" pitchFamily="66" charset="0"/>
              </a:rPr>
              <a:t>Assimilamos os pensamentos daqueles que pensam como pensamos. É que sentindo, mentalizando, falando ou agindo, sintonizamo-nos com as emoções e ideias de todas as pessoas, encarnadas ou desencarnadas, da nossa faixa de simpatia.</a:t>
            </a:r>
            <a:r>
              <a:rPr lang="pt-B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associação mora em todas as coisas, preside a todos os acontecimentos e comanda a existência de todos os seres. [...] </a:t>
            </a:r>
            <a:endParaRPr lang="pt-BR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Resultado de imagem para foto do pens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" y="216671"/>
            <a:ext cx="3181827" cy="255341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80606" y="999814"/>
            <a:ext cx="60402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 PENSAMENTOS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8204" y="3643975"/>
            <a:ext cx="967009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Comic Sans MS" panose="030F0702030302020204" pitchFamily="66" charset="0"/>
              </a:rPr>
              <a:t>Os desejos e </a:t>
            </a:r>
            <a:r>
              <a:rPr lang="pt-BR" sz="2400" dirty="0" smtClean="0">
                <a:latin typeface="Comic Sans MS" panose="030F0702030302020204" pitchFamily="66" charset="0"/>
              </a:rPr>
              <a:t>ideias </a:t>
            </a:r>
            <a:r>
              <a:rPr lang="pt-BR" sz="2400" dirty="0">
                <a:latin typeface="Comic Sans MS" panose="030F0702030302020204" pitchFamily="66" charset="0"/>
              </a:rPr>
              <a:t>expressos por alguém estão refletidos na sua aura ou halo vital, onde as correntes sutis do pensamento se deslocam numa </a:t>
            </a:r>
            <a:r>
              <a:rPr lang="pt-BR" sz="2400" dirty="0" smtClean="0">
                <a:latin typeface="Comic Sans MS" panose="030F0702030302020204" pitchFamily="66" charset="0"/>
              </a:rPr>
              <a:t>frequência específica </a:t>
            </a:r>
            <a:r>
              <a:rPr lang="pt-BR" sz="2400" dirty="0">
                <a:latin typeface="Comic Sans MS" panose="030F0702030302020204" pitchFamily="66" charset="0"/>
              </a:rPr>
              <a:t>e apresentam cores peculiares</a:t>
            </a:r>
            <a:r>
              <a:rPr lang="pt-BR" sz="2400" dirty="0" smtClean="0">
                <a:latin typeface="Comic Sans MS" panose="030F0702030302020204" pitchFamily="66" charset="0"/>
              </a:rPr>
              <a:t>. </a:t>
            </a:r>
            <a:r>
              <a:rPr lang="pt-BR" sz="1600" dirty="0" smtClean="0">
                <a:latin typeface="Comic Sans MS" panose="030F0702030302020204" pitchFamily="66" charset="0"/>
              </a:rPr>
              <a:t>(18) </a:t>
            </a:r>
          </a:p>
        </p:txBody>
      </p:sp>
      <p:pic>
        <p:nvPicPr>
          <p:cNvPr id="4" name="Picture 8" descr="Resultado de imagem para aura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70" y="246714"/>
            <a:ext cx="2552726" cy="3329644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773944" y="601248"/>
            <a:ext cx="676672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 PENSAMENTOS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(cont.)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046" y="1898934"/>
            <a:ext cx="11749414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Comic Sans MS" panose="030F0702030302020204" pitchFamily="66" charset="0"/>
              </a:rPr>
              <a:t>É por este motivo que os pensamentos e os anseios da alma encontram sempre ressonância em outras mentes. Este processo é também conhecido como </a:t>
            </a:r>
            <a:r>
              <a:rPr lang="pt-B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telementação</a:t>
            </a:r>
            <a:r>
              <a:rPr lang="pt-BR" sz="2000" dirty="0">
                <a:latin typeface="Comic Sans MS" panose="030F0702030302020204" pitchFamily="66" charset="0"/>
              </a:rPr>
              <a:t>, assim explicado por  André Luiz:</a:t>
            </a: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Pelos princípios mentais que influenciam em todas as direções, encontramos a </a:t>
            </a:r>
            <a:r>
              <a:rPr lang="pt-BR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telementação</a:t>
            </a:r>
            <a:r>
              <a:rPr lang="pt-B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e a reflexão comandando todos os fenômenos de associação [...]. </a:t>
            </a:r>
            <a:endParaRPr lang="pt-BR" sz="2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Emitindo </a:t>
            </a:r>
            <a:r>
              <a:rPr lang="pt-B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uma ideia, passamos a refletir as que se lhe assemelham, ideia essa que para logo se corporifica, com intensidade correspondente à nossa insistência em sustentá-la, mantendo-nos, assim, espontaneamente em comunicação com todos os que nos esposem o modo de sentir. 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9140" y="263047"/>
            <a:ext cx="423379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3600" b="1" cap="all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telementação</a:t>
            </a:r>
            <a:endParaRPr lang="pt-BR" sz="3600" b="1" cap="all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Resultado de imagem para fotos de mediun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65" y="254309"/>
            <a:ext cx="2992980" cy="16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foto do pens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45" y="3537329"/>
            <a:ext cx="3231714" cy="219959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tângulo 3"/>
          <p:cNvSpPr/>
          <p:nvPr/>
        </p:nvSpPr>
        <p:spPr>
          <a:xfrm>
            <a:off x="350730" y="960319"/>
            <a:ext cx="11361107" cy="229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É nessa projeção de forças a determinar o compulsório intercambio com todas as mentes encarnadas ou desencarnadas, que se nos movimenta o Espírito no mundo das formas-pensamentos, construções substanciais na esfera da alma, que nos liberam o passo ou </a:t>
            </a:r>
            <a:r>
              <a:rPr lang="pt-BR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no-lo</a:t>
            </a:r>
            <a:r>
              <a:rPr lang="pt-B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escravizam, na pauta do bem ou do mal de nossa escolha [...]. </a:t>
            </a:r>
            <a:r>
              <a:rPr lang="pt-BR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(21)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6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677" y="1661706"/>
            <a:ext cx="9920614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Percebemos </a:t>
            </a:r>
            <a:r>
              <a:rPr lang="pt-BR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nas obras da Codificação Espírita que a intuição não é definida como uma </a:t>
            </a:r>
            <a:r>
              <a:rPr lang="pt-B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mediunidade </a:t>
            </a:r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específica</a:t>
            </a:r>
            <a:r>
              <a:rPr lang="pt-BR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mas como uma forma ou de alguns tipos de mediunidade de efeitos intelectuais se expressarem.</a:t>
            </a: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Comic Sans MS" panose="030F0702030302020204" pitchFamily="66" charset="0"/>
              </a:rPr>
              <a:t>Por exemplo, na </a:t>
            </a:r>
            <a:r>
              <a:rPr lang="pt-B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mediunidade escrevente</a:t>
            </a:r>
            <a:r>
              <a:rPr lang="pt-BR" sz="2000" dirty="0">
                <a:latin typeface="Comic Sans MS" panose="030F0702030302020204" pitchFamily="66" charset="0"/>
              </a:rPr>
              <a:t>, Kardec esclarece que há três tipos de psicógrafos: </a:t>
            </a:r>
            <a:r>
              <a:rPr lang="pt-B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mecânicos, </a:t>
            </a:r>
            <a:r>
              <a:rPr lang="pt-BR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semi-mecânicos</a:t>
            </a:r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t-B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 intuitivos</a:t>
            </a:r>
            <a:r>
              <a:rPr lang="pt-BR" sz="2000" dirty="0">
                <a:latin typeface="Comic Sans MS" panose="030F0702030302020204" pitchFamily="66" charset="0"/>
              </a:rPr>
              <a:t>. </a:t>
            </a:r>
            <a:endParaRPr lang="pt-B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Comic Sans MS" panose="030F0702030302020204" pitchFamily="66" charset="0"/>
              </a:rPr>
              <a:t>Os </a:t>
            </a:r>
            <a:r>
              <a:rPr lang="pt-BR" sz="2000" b="1" dirty="0" smtClean="0">
                <a:latin typeface="Comic Sans MS" panose="030F0702030302020204" pitchFamily="66" charset="0"/>
              </a:rPr>
              <a:t>mecânicos</a:t>
            </a:r>
            <a:r>
              <a:rPr lang="pt-BR" sz="2000" dirty="0" smtClean="0">
                <a:latin typeface="Comic Sans MS" panose="030F0702030302020204" pitchFamily="66" charset="0"/>
              </a:rPr>
              <a:t> </a:t>
            </a:r>
            <a:r>
              <a:rPr lang="pt-BR" sz="2000" dirty="0">
                <a:latin typeface="Comic Sans MS" panose="030F0702030302020204" pitchFamily="66" charset="0"/>
              </a:rPr>
              <a:t>“[...] que nenhuma consciência tem do que escrevem [...].” </a:t>
            </a:r>
            <a:endParaRPr lang="pt-B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Comic Sans MS" panose="030F0702030302020204" pitchFamily="66" charset="0"/>
              </a:rPr>
              <a:t>Os </a:t>
            </a:r>
            <a:r>
              <a:rPr lang="pt-BR" sz="2000" b="1" dirty="0" err="1" smtClean="0">
                <a:latin typeface="Comic Sans MS" panose="030F0702030302020204" pitchFamily="66" charset="0"/>
              </a:rPr>
              <a:t>semi-mecânicos</a:t>
            </a:r>
            <a:r>
              <a:rPr lang="pt-BR" sz="2000" dirty="0" smtClean="0">
                <a:latin typeface="Comic Sans MS" panose="030F0702030302020204" pitchFamily="66" charset="0"/>
              </a:rPr>
              <a:t> </a:t>
            </a:r>
            <a:r>
              <a:rPr lang="pt-BR" sz="2000" dirty="0">
                <a:latin typeface="Comic Sans MS" panose="030F0702030302020204" pitchFamily="66" charset="0"/>
              </a:rPr>
              <a:t>“[...] tem, instantaneamente, consciência das palavras ou das frases, à medida que escrevem [...]” </a:t>
            </a:r>
            <a:endParaRPr lang="pt-B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Comic Sans MS" panose="030F0702030302020204" pitchFamily="66" charset="0"/>
              </a:rPr>
              <a:t>Os </a:t>
            </a:r>
            <a:r>
              <a:rPr lang="pt-BR" sz="2000" dirty="0">
                <a:latin typeface="Comic Sans MS" panose="030F0702030302020204" pitchFamily="66" charset="0"/>
              </a:rPr>
              <a:t>médiuns </a:t>
            </a:r>
            <a:r>
              <a:rPr lang="pt-BR" sz="2000" b="1" dirty="0">
                <a:latin typeface="Comic Sans MS" panose="030F0702030302020204" pitchFamily="66" charset="0"/>
              </a:rPr>
              <a:t>escreventes intuitivos </a:t>
            </a:r>
            <a:r>
              <a:rPr lang="pt-BR" sz="2000" dirty="0">
                <a:latin typeface="Comic Sans MS" panose="030F0702030302020204" pitchFamily="66" charset="0"/>
              </a:rPr>
              <a:t>são “[...] aqueles com quem os Espíritos se comunicam pelo pensamento</a:t>
            </a:r>
            <a:r>
              <a:rPr lang="pt-BR" sz="2000" dirty="0" smtClean="0">
                <a:latin typeface="Comic Sans MS" panose="030F0702030302020204" pitchFamily="66" charset="0"/>
              </a:rPr>
              <a:t>[...]. </a:t>
            </a:r>
            <a:r>
              <a:rPr lang="pt-BR" sz="1600" dirty="0" smtClean="0">
                <a:latin typeface="Comic Sans MS" panose="030F0702030302020204" pitchFamily="66" charset="0"/>
              </a:rPr>
              <a:t>(8)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78" y="395495"/>
            <a:ext cx="777932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 E MEDIUNIDADE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Resultado de imagem para médium intu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08" y="471610"/>
            <a:ext cx="4342992" cy="126354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287</TotalTime>
  <Words>1542</Words>
  <Application>Microsoft Office PowerPoint</Application>
  <PresentationFormat>Widescreen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Algerian</vt:lpstr>
      <vt:lpstr>Arial</vt:lpstr>
      <vt:lpstr>Arial Rounded MT Bold</vt:lpstr>
      <vt:lpstr>Century Gothic</vt:lpstr>
      <vt:lpstr>Comic Sans MS</vt:lpstr>
      <vt:lpstr>Times New Roman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30</cp:revision>
  <dcterms:created xsi:type="dcterms:W3CDTF">2016-09-20T21:58:08Z</dcterms:created>
  <dcterms:modified xsi:type="dcterms:W3CDTF">2016-09-27T02:02:43Z</dcterms:modified>
</cp:coreProperties>
</file>