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89" r:id="rId2"/>
    <p:sldId id="258" r:id="rId3"/>
    <p:sldId id="257" r:id="rId4"/>
    <p:sldId id="263" r:id="rId5"/>
    <p:sldId id="279" r:id="rId6"/>
    <p:sldId id="283" r:id="rId7"/>
    <p:sldId id="266" r:id="rId8"/>
    <p:sldId id="267" r:id="rId9"/>
    <p:sldId id="281" r:id="rId10"/>
    <p:sldId id="282" r:id="rId11"/>
    <p:sldId id="268" r:id="rId12"/>
    <p:sldId id="280" r:id="rId13"/>
    <p:sldId id="285" r:id="rId14"/>
    <p:sldId id="286" r:id="rId15"/>
    <p:sldId id="264" r:id="rId16"/>
    <p:sldId id="265" r:id="rId17"/>
    <p:sldId id="270" r:id="rId18"/>
    <p:sldId id="269" r:id="rId19"/>
    <p:sldId id="271" r:id="rId20"/>
    <p:sldId id="273" r:id="rId21"/>
    <p:sldId id="272" r:id="rId22"/>
    <p:sldId id="275" r:id="rId23"/>
    <p:sldId id="277" r:id="rId24"/>
    <p:sldId id="274" r:id="rId25"/>
    <p:sldId id="278" r:id="rId26"/>
    <p:sldId id="287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B2A"/>
    <a:srgbClr val="FFCC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76" d="100"/>
          <a:sy n="76" d="100"/>
        </p:scale>
        <p:origin x="8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6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8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3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3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8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5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7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0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8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2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9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2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sagenscomamor.com/mensagem/117849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Foto do plano espiri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70"/>
            <a:ext cx="12192000" cy="688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63255" y="237995"/>
            <a:ext cx="63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CENTRO ESPÍRITA VINHAS DO SENHOR</a:t>
            </a:r>
            <a:endParaRPr lang="pt-BR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14609" y="1186820"/>
            <a:ext cx="2969702" cy="461665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>
                <a:solidFill>
                  <a:srgbClr val="FFFF00"/>
                </a:solidFill>
                <a:latin typeface="Algerian" panose="04020705040A02060702" pitchFamily="82" charset="0"/>
              </a:rPr>
              <a:t>Grupo de Estudos</a:t>
            </a:r>
            <a:endParaRPr lang="pt-BR" sz="2400" i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91936" y="1030079"/>
            <a:ext cx="814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“Caminhando com o Espiritismo”</a:t>
            </a:r>
            <a:endParaRPr lang="pt-BR" sz="36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8076" y="5473005"/>
            <a:ext cx="7903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12º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Caminhar</a:t>
            </a:r>
          </a:p>
          <a:p>
            <a:r>
              <a:rPr lang="pt-BR" sz="36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 VIDA NO MUNDO ESPIRITUAL</a:t>
            </a:r>
          </a:p>
          <a:p>
            <a:endParaRPr lang="pt-BR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41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“Assim também sucede com a alimentação.&#10;Aos entes muito materializados, que chegam&#10;ao Mundo Espiritual, sem compreendere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93" y="-23958"/>
            <a:ext cx="9358228" cy="70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1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9960" y="1089762"/>
            <a:ext cx="7363547" cy="489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Há quem não admita a existência de coisas tão concretas no plano espiritual. </a:t>
            </a: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algn="ctr"/>
            <a:endParaRPr lang="pt-BR" sz="2400" dirty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André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Luiz se refere, porém, às zonas inferiores,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aquelas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em que os Espíritos, ainda demasiado apegados às formas da vida material, não conseguiram “libertar-se em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espírito. </a:t>
            </a:r>
          </a:p>
          <a:p>
            <a:pPr algn="ctr"/>
            <a:endParaRPr lang="pt-BR" sz="2400" dirty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É edificante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ver, em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seu livro </a:t>
            </a:r>
            <a:r>
              <a:rPr lang="pt-BR" sz="2400" i="1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Ação </a:t>
            </a:r>
            <a:r>
              <a:rPr lang="pt-BR" sz="2400" i="1" dirty="0">
                <a:solidFill>
                  <a:srgbClr val="3B3835"/>
                </a:solidFill>
                <a:latin typeface="Comic Sans MS" panose="030F0702030302020204" pitchFamily="66" charset="0"/>
              </a:rPr>
              <a:t>e </a:t>
            </a:r>
            <a:r>
              <a:rPr lang="pt-BR" sz="2400" i="1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Reação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,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como os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Espíritos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Superiores trabalham nessas regiões, prestando sua assistência caridosa aos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irmãos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que se transviaram nas sendas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egoístas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da vida terrena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.</a:t>
            </a:r>
            <a:endParaRPr lang="pt-BR" sz="2400" dirty="0"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230815" y="6087649"/>
            <a:ext cx="4330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3B3835"/>
                </a:solidFill>
                <a:latin typeface="Comic Sans MS" panose="030F0702030302020204" pitchFamily="66" charset="0"/>
              </a:rPr>
              <a:t>HERCULANO PIRES, </a:t>
            </a:r>
            <a:r>
              <a:rPr lang="pt-BR" sz="1400" i="1" dirty="0">
                <a:solidFill>
                  <a:srgbClr val="3B3835"/>
                </a:solidFill>
                <a:latin typeface="Comic Sans MS" panose="030F0702030302020204" pitchFamily="66" charset="0"/>
              </a:rPr>
              <a:t>O mistério do bem e do mal</a:t>
            </a:r>
            <a:endParaRPr lang="pt-BR" sz="1400" i="1" dirty="0">
              <a:latin typeface="Comic Sans MS" panose="030F0702030302020204" pitchFamily="66" charset="0"/>
            </a:endParaRPr>
          </a:p>
          <a:p>
            <a:endParaRPr lang="pt-BR" dirty="0"/>
          </a:p>
        </p:txBody>
      </p:sp>
      <p:pic>
        <p:nvPicPr>
          <p:cNvPr id="1026" name="Picture 2" descr="Resultado de imagem para Foto do plano espiri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54" y="134763"/>
            <a:ext cx="3807914" cy="313002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0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 Vida Alem do V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58" y="2040039"/>
            <a:ext cx="1809750" cy="253365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709798" y="1137040"/>
            <a:ext cx="880162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Da obra </a:t>
            </a:r>
            <a:r>
              <a:rPr lang="pt-BR" sz="2400" i="1" dirty="0">
                <a:solidFill>
                  <a:srgbClr val="3B3835"/>
                </a:solidFill>
                <a:latin typeface="Comic Sans MS" panose="030F0702030302020204" pitchFamily="66" charset="0"/>
              </a:rPr>
              <a:t>A vida além do véu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,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do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Rev. George Vale Owen (1869-1931),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destacam-se: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salão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de música </a:t>
            </a: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teatro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de ópera </a:t>
            </a: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bibliotecas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passeios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pelas colônias e localidades circunvizinhas </a:t>
            </a: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visitas que realizam a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amigos, parentes,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instrutores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etc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 </a:t>
            </a:r>
          </a:p>
          <a:p>
            <a:pPr algn="r"/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Há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ainda templos para atividades religiosas.</a:t>
            </a:r>
            <a:endParaRPr lang="pt-BR" sz="2400" dirty="0"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638" y="329439"/>
            <a:ext cx="10467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ATIVIDADES DE LAZER NO MUNDO ESPIRITUAL</a:t>
            </a:r>
            <a:endParaRPr lang="pt-BR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alimentação dos espíritos f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88" y="2190225"/>
            <a:ext cx="3006246" cy="2409173"/>
          </a:xfrm>
          <a:prstGeom prst="rect">
            <a:avLst/>
          </a:prstGeom>
          <a:noFill/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5778" y="342667"/>
            <a:ext cx="1138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QUANTO </a:t>
            </a:r>
            <a:r>
              <a:rPr lang="pt-B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À</a:t>
            </a:r>
            <a:r>
              <a:rPr lang="pt-B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ALIMENTAÇÃO NO MUNDO ESPIRITUAL</a:t>
            </a:r>
            <a:endParaRPr lang="pt-BR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5779" y="1073063"/>
            <a:ext cx="8517700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Aos </a:t>
            </a:r>
            <a:r>
              <a:rPr lang="pt-B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entes muito materializados, que chegam ao Mundo Espiritual, sem compreenderem a transformação porque passaram, e têm ainda sensação de fome e sede, lhes são </a:t>
            </a: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ministrados </a:t>
            </a:r>
            <a:r>
              <a:rPr lang="pt-B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alimentos em instalações especiais, até que, adaptados ao meio em que iniciaram a nova vida, compreendam que não têm mais necessidades desses alimentos, que </a:t>
            </a: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julgavam </a:t>
            </a:r>
            <a:r>
              <a:rPr lang="pt-B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precisos para sua manutenção. </a:t>
            </a:r>
            <a:endParaRPr lang="pt-BR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Naturalmente</a:t>
            </a:r>
            <a:r>
              <a:rPr lang="pt-B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, os alimentos assemelham-se muito aos que lhes eram usuais na Terra, mas são feitos de matéria peculiar ao Mundo dos </a:t>
            </a: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Espíritos </a:t>
            </a:r>
            <a:r>
              <a:rPr lang="pt-B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e de acordo com o corpo fluídico, ou seja, o organismo perispiritual de cada um</a:t>
            </a: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pt-B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94536" y="6112331"/>
            <a:ext cx="4997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omic Sans MS" panose="030F0702030302020204" pitchFamily="66" charset="0"/>
              </a:rPr>
              <a:t>CAIBAR SCHUTEL.  </a:t>
            </a:r>
            <a:r>
              <a:rPr lang="pt-BR" sz="1400" i="1" dirty="0" smtClean="0">
                <a:latin typeface="Comic Sans MS" panose="030F0702030302020204" pitchFamily="66" charset="0"/>
              </a:rPr>
              <a:t>A vida no outro mundo.</a:t>
            </a:r>
            <a:r>
              <a:rPr lang="pt-BR" sz="1400" dirty="0" smtClean="0">
                <a:latin typeface="Comic Sans MS" panose="030F0702030302020204" pitchFamily="66" charset="0"/>
              </a:rPr>
              <a:t> 1ª. ed. 1932.</a:t>
            </a:r>
            <a:endParaRPr lang="pt-BR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35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1144" y="970187"/>
            <a:ext cx="11148166" cy="4339650"/>
          </a:xfrm>
          <a:prstGeom prst="rect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253B2A"/>
                </a:solidFill>
                <a:latin typeface="Comic Sans MS" panose="030F0702030302020204" pitchFamily="66" charset="0"/>
              </a:rPr>
              <a:t>Abandonado o envoltório físico na </a:t>
            </a:r>
            <a:r>
              <a:rPr lang="pt-BR" sz="2400" dirty="0" smtClean="0">
                <a:solidFill>
                  <a:srgbClr val="253B2A"/>
                </a:solidFill>
                <a:latin typeface="Comic Sans MS" panose="030F0702030302020204" pitchFamily="66" charset="0"/>
              </a:rPr>
              <a:t>desencarnação</a:t>
            </a:r>
            <a:r>
              <a:rPr lang="pt-BR" sz="2400" dirty="0">
                <a:solidFill>
                  <a:srgbClr val="253B2A"/>
                </a:solidFill>
                <a:latin typeface="Comic Sans MS" panose="030F0702030302020204" pitchFamily="66" charset="0"/>
              </a:rPr>
              <a:t>, se o </a:t>
            </a:r>
            <a:r>
              <a:rPr lang="pt-BR" sz="2400" dirty="0" smtClean="0">
                <a:solidFill>
                  <a:srgbClr val="253B2A"/>
                </a:solidFill>
                <a:latin typeface="Comic Sans MS" panose="030F0702030302020204" pitchFamily="66" charset="0"/>
              </a:rPr>
              <a:t>psicossoma (perispírito) </a:t>
            </a:r>
            <a:r>
              <a:rPr lang="pt-BR" sz="2400" dirty="0">
                <a:solidFill>
                  <a:srgbClr val="253B2A"/>
                </a:solidFill>
                <a:latin typeface="Comic Sans MS" panose="030F0702030302020204" pitchFamily="66" charset="0"/>
              </a:rPr>
              <a:t>está profundamente arraigado às sensações terrestres, sobrevém ao Espírito a necessidade inquietante de </a:t>
            </a:r>
            <a:r>
              <a:rPr lang="pt-BR" sz="2400" dirty="0" smtClean="0">
                <a:solidFill>
                  <a:srgbClr val="253B2A"/>
                </a:solidFill>
                <a:latin typeface="Comic Sans MS" panose="030F0702030302020204" pitchFamily="66" charset="0"/>
              </a:rPr>
              <a:t>prosseguir </a:t>
            </a:r>
            <a:r>
              <a:rPr lang="pt-BR" sz="2400" dirty="0">
                <a:solidFill>
                  <a:srgbClr val="253B2A"/>
                </a:solidFill>
                <a:latin typeface="Comic Sans MS" panose="030F0702030302020204" pitchFamily="66" charset="0"/>
              </a:rPr>
              <a:t>atrelado ao mundo biológico que lhe é familiar, e, quando não a supera ao preço do próprio esforço, no autorreajustamento, </a:t>
            </a:r>
            <a:r>
              <a:rPr lang="pt-BR" sz="2400" dirty="0" smtClean="0">
                <a:solidFill>
                  <a:srgbClr val="253B2A"/>
                </a:solidFill>
                <a:latin typeface="Comic Sans MS" panose="030F0702030302020204" pitchFamily="66" charset="0"/>
              </a:rPr>
              <a:t>provoca </a:t>
            </a:r>
            <a:r>
              <a:rPr lang="pt-BR" sz="2400" dirty="0">
                <a:solidFill>
                  <a:srgbClr val="253B2A"/>
                </a:solidFill>
                <a:latin typeface="Comic Sans MS" panose="030F0702030302020204" pitchFamily="66" charset="0"/>
              </a:rPr>
              <a:t>os fenômenos da simbiose psíquica, que o levam a conviver, temporariamente, no </a:t>
            </a:r>
            <a:r>
              <a:rPr lang="pt-BR" sz="2400" dirty="0" smtClean="0">
                <a:solidFill>
                  <a:srgbClr val="253B2A"/>
                </a:solidFill>
                <a:latin typeface="Comic Sans MS" panose="030F0702030302020204" pitchFamily="66" charset="0"/>
              </a:rPr>
              <a:t>halo </a:t>
            </a:r>
            <a:r>
              <a:rPr lang="pt-BR" sz="2400" dirty="0">
                <a:solidFill>
                  <a:srgbClr val="253B2A"/>
                </a:solidFill>
                <a:latin typeface="Comic Sans MS" panose="030F0702030302020204" pitchFamily="66" charset="0"/>
              </a:rPr>
              <a:t>vital daqueles encarnados com os quais se afine, quando não promove a obsessão </a:t>
            </a:r>
            <a:r>
              <a:rPr lang="pt-BR" sz="2400" dirty="0" smtClean="0">
                <a:solidFill>
                  <a:srgbClr val="253B2A"/>
                </a:solidFill>
                <a:latin typeface="Comic Sans MS" panose="030F0702030302020204" pitchFamily="66" charset="0"/>
              </a:rPr>
              <a:t>espetacular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. </a:t>
            </a: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endParaRPr lang="pt-BR" sz="2400" dirty="0">
              <a:solidFill>
                <a:srgbClr val="3B3835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13357" y="5505736"/>
            <a:ext cx="7189940" cy="7386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Simbiose</a:t>
            </a:r>
            <a:r>
              <a:rPr lang="pt-BR" sz="1400" dirty="0">
                <a:solidFill>
                  <a:srgbClr val="3B3835"/>
                </a:solidFill>
                <a:latin typeface="Comic Sans MS" panose="030F0702030302020204" pitchFamily="66" charset="0"/>
              </a:rPr>
              <a:t>: 1 interação entre duas espécies que vivem juntas; </a:t>
            </a:r>
          </a:p>
          <a:p>
            <a:pPr algn="r"/>
            <a:r>
              <a:rPr lang="pt-BR" sz="1400" dirty="0">
                <a:solidFill>
                  <a:srgbClr val="3B3835"/>
                </a:solidFill>
                <a:latin typeface="Comic Sans MS" panose="030F0702030302020204" pitchFamily="66" charset="0"/>
              </a:rPr>
              <a:t>2 fig. associação íntima entre duas pessoas. (</a:t>
            </a:r>
            <a:r>
              <a:rPr lang="pt-BR" sz="1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Houaiss).</a:t>
            </a:r>
            <a:endParaRPr lang="pt-BR" sz="1400" dirty="0">
              <a:latin typeface="Comic Sans MS" panose="030F0702030302020204" pitchFamily="66" charset="0"/>
            </a:endParaRPr>
          </a:p>
          <a:p>
            <a:endParaRPr lang="pt-BR" sz="1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603297" y="6271022"/>
            <a:ext cx="4396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Comic Sans MS" panose="030F0702030302020204" pitchFamily="66" charset="0"/>
              </a:rPr>
              <a:t>CHICO </a:t>
            </a:r>
            <a:r>
              <a:rPr lang="pt-BR" sz="1600" dirty="0" smtClean="0">
                <a:latin typeface="Comic Sans MS" panose="030F0702030302020204" pitchFamily="66" charset="0"/>
              </a:rPr>
              <a:t>XAVIER. </a:t>
            </a:r>
            <a:r>
              <a:rPr lang="pt-BR" sz="1600" i="1" dirty="0">
                <a:latin typeface="Comic Sans MS" panose="030F0702030302020204" pitchFamily="66" charset="0"/>
              </a:rPr>
              <a:t>Evolução em dois mundos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51144" y="254241"/>
            <a:ext cx="4809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cap="all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Simbiose  psíquica</a:t>
            </a:r>
            <a:endParaRPr lang="pt-BR" sz="3200" cap="all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4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5432" y="385011"/>
            <a:ext cx="582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UMBRAL: gradações</a:t>
            </a:r>
            <a:endParaRPr lang="pt-BR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40632" y="1460974"/>
            <a:ext cx="74114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“O </a:t>
            </a:r>
            <a:r>
              <a:rPr lang="pt-BR" sz="2800" dirty="0">
                <a:solidFill>
                  <a:srgbClr val="3B3835"/>
                </a:solidFill>
                <a:latin typeface="Comic Sans MS" panose="030F0702030302020204" pitchFamily="66" charset="0"/>
              </a:rPr>
              <a:t>Umbral é uma </a:t>
            </a:r>
            <a:r>
              <a:rPr lang="pt-BR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zona </a:t>
            </a:r>
            <a:r>
              <a:rPr lang="pt-BR" sz="2800" dirty="0">
                <a:solidFill>
                  <a:srgbClr val="3B3835"/>
                </a:solidFill>
                <a:latin typeface="Comic Sans MS" panose="030F0702030302020204" pitchFamily="66" charset="0"/>
              </a:rPr>
              <a:t>obscura que se inicia na crosta terrestre, uma espécie de região purgatorial, caracterizada por grandes </a:t>
            </a:r>
            <a:r>
              <a:rPr lang="pt-BR" sz="28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perturbações </a:t>
            </a:r>
            <a:r>
              <a:rPr lang="pt-BR" sz="2800" dirty="0">
                <a:solidFill>
                  <a:srgbClr val="3B3835"/>
                </a:solidFill>
                <a:latin typeface="Comic Sans MS" panose="030F0702030302020204" pitchFamily="66" charset="0"/>
              </a:rPr>
              <a:t>decorrentes da presença de </a:t>
            </a:r>
            <a:r>
              <a:rPr lang="pt-BR" sz="28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com </a:t>
            </a:r>
            <a:r>
              <a:rPr lang="pt-BR" sz="2800" dirty="0">
                <a:solidFill>
                  <a:srgbClr val="3B3835"/>
                </a:solidFill>
                <a:latin typeface="Comic Sans MS" panose="030F0702030302020204" pitchFamily="66" charset="0"/>
              </a:rPr>
              <a:t>pacta legiões de alma irresolutas, ignorantes e desesperadas, em graus variáveis</a:t>
            </a:r>
            <a:r>
              <a:rPr lang="pt-BR" sz="28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.”</a:t>
            </a:r>
            <a:endParaRPr lang="pt-BR" sz="2800" dirty="0"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46659" y="6079298"/>
            <a:ext cx="4915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FEB </a:t>
            </a:r>
            <a:r>
              <a:rPr lang="pt-BR" sz="1400" dirty="0">
                <a:solidFill>
                  <a:srgbClr val="3B3835"/>
                </a:solidFill>
                <a:latin typeface="Comic Sans MS" panose="030F0702030302020204" pitchFamily="66" charset="0"/>
              </a:rPr>
              <a:t>– Estudo e Prática da Mediunidade, mod. I, rot. </a:t>
            </a:r>
            <a:r>
              <a:rPr lang="pt-BR" sz="1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3.2.</a:t>
            </a:r>
            <a:endParaRPr lang="pt-BR" sz="1400" dirty="0"/>
          </a:p>
        </p:txBody>
      </p:sp>
      <p:pic>
        <p:nvPicPr>
          <p:cNvPr id="6146" name="Picture 2" descr="Resultado de imagem para umbral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52" y="495734"/>
            <a:ext cx="3418557" cy="248809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84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1475" y="1502363"/>
            <a:ext cx="11036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Os </a:t>
            </a:r>
            <a:r>
              <a:rPr lang="pt-BR" sz="2800" dirty="0">
                <a:solidFill>
                  <a:srgbClr val="3B3835"/>
                </a:solidFill>
                <a:latin typeface="Comic Sans MS" panose="030F0702030302020204" pitchFamily="66" charset="0"/>
              </a:rPr>
              <a:t>habitantes das regiões umbralinas podem ser classificados em dois grandes grupos, </a:t>
            </a:r>
            <a:r>
              <a:rPr lang="pt-BR" sz="28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assim </a:t>
            </a:r>
            <a:r>
              <a:rPr lang="pt-BR" sz="2800" dirty="0">
                <a:solidFill>
                  <a:srgbClr val="3B3835"/>
                </a:solidFill>
                <a:latin typeface="Comic Sans MS" panose="030F0702030302020204" pitchFamily="66" charset="0"/>
              </a:rPr>
              <a:t>especificados: </a:t>
            </a:r>
            <a:r>
              <a:rPr lang="pt-BR" sz="28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pt-BR" sz="28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Espíritos imperfeitos: </a:t>
            </a:r>
            <a:r>
              <a:rPr lang="pt-BR" sz="2800" dirty="0">
                <a:solidFill>
                  <a:srgbClr val="3B3835"/>
                </a:solidFill>
                <a:latin typeface="Comic Sans MS" panose="030F0702030302020204" pitchFamily="66" charset="0"/>
              </a:rPr>
              <a:t>presos às paixões e às sensações da vida material. </a:t>
            </a:r>
            <a:endParaRPr lang="pt-BR" sz="28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Espíritos benfeitores: </a:t>
            </a:r>
            <a:r>
              <a:rPr lang="pt-BR" sz="2800" dirty="0">
                <a:solidFill>
                  <a:srgbClr val="3B3835"/>
                </a:solidFill>
                <a:latin typeface="Comic Sans MS" panose="030F0702030302020204" pitchFamily="66" charset="0"/>
              </a:rPr>
              <a:t>que vivem nos </a:t>
            </a:r>
            <a:r>
              <a:rPr lang="pt-BR" sz="28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chamados </a:t>
            </a:r>
            <a:r>
              <a:rPr lang="pt-BR" sz="2800" dirty="0">
                <a:solidFill>
                  <a:srgbClr val="3B3835"/>
                </a:solidFill>
                <a:latin typeface="Comic Sans MS" panose="030F0702030302020204" pitchFamily="66" charset="0"/>
              </a:rPr>
              <a:t>postos de auxílio, realizando trabalho sacrificial de auxílio aos Espíritos </a:t>
            </a:r>
            <a:r>
              <a:rPr lang="pt-BR" sz="28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necessitados.”</a:t>
            </a:r>
            <a:endParaRPr lang="pt-BR" sz="2800" dirty="0"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1475" y="449179"/>
            <a:ext cx="980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 UMBRAL E SEUS HABITANTES</a:t>
            </a:r>
            <a:endParaRPr lang="pt-B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46659" y="6079298"/>
            <a:ext cx="4915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FEB </a:t>
            </a:r>
            <a:r>
              <a:rPr lang="pt-BR" sz="1400" dirty="0">
                <a:solidFill>
                  <a:srgbClr val="3B3835"/>
                </a:solidFill>
                <a:latin typeface="Comic Sans MS" panose="030F0702030302020204" pitchFamily="66" charset="0"/>
              </a:rPr>
              <a:t>– Estudo e Prática da Mediunidade, mod. I, rot. </a:t>
            </a:r>
            <a:r>
              <a:rPr lang="pt-BR" sz="1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3.2.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97058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Colônias Espirituais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86063" y="481263"/>
            <a:ext cx="567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COLONIAS ESPIRITUAIS</a:t>
            </a:r>
            <a:endParaRPr lang="pt-BR" sz="32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70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7538" y="1456311"/>
            <a:ext cx="11213431" cy="390908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pt-B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população das Colônias Espirituais está dividida </a:t>
            </a: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entre: 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assistentes e assistidos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administradores e administrados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São </a:t>
            </a:r>
            <a:r>
              <a:rPr lang="pt-B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geralmente comunidades heterogêneas, adultos, crianças, jovens, velhos, mulheres, homens convivem e trabalham </a:t>
            </a: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conjuntamente</a:t>
            </a:r>
            <a:r>
              <a:rPr lang="pt-B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endParaRPr lang="pt-BR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Excepcionalmente, </a:t>
            </a:r>
            <a:r>
              <a:rPr lang="pt-B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 Colônia Espiritual é constituída especialmente para crianças ou suicidas</a:t>
            </a: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01458" y="513567"/>
            <a:ext cx="6889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cap="all" dirty="0">
                <a:solidFill>
                  <a:srgbClr val="C00000"/>
                </a:solidFill>
                <a:latin typeface="Comic Sans MS" panose="030F0702030302020204" pitchFamily="66" charset="0"/>
              </a:rPr>
              <a:t>estrutura organizacional</a:t>
            </a:r>
            <a:endParaRPr lang="pt-BR" sz="3200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1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9178" y="1428889"/>
            <a:ext cx="10010273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6858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No conceito humano dá-se o nome de </a:t>
            </a:r>
            <a:r>
              <a:rPr lang="pt-B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estratificação social </a:t>
            </a:r>
            <a:r>
              <a:rPr lang="pt-B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às diversas camadas ou classes sociais. </a:t>
            </a:r>
            <a:endParaRPr lang="pt-BR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685800" indent="-342900">
              <a:buFont typeface="Wingdings" panose="05000000000000000000" pitchFamily="2" charset="2"/>
              <a:buChar char="Ø"/>
            </a:pPr>
            <a:endParaRPr lang="pt-BR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6858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No </a:t>
            </a:r>
            <a:r>
              <a:rPr lang="pt-B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mundo espiritual o que determina a </a:t>
            </a: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estratificação é o </a:t>
            </a:r>
            <a:r>
              <a:rPr lang="pt-B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grau de evolução</a:t>
            </a: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dos espíritos.</a:t>
            </a:r>
          </a:p>
          <a:p>
            <a:pPr marL="685800" indent="-342900">
              <a:buFont typeface="Wingdings" panose="05000000000000000000" pitchFamily="2" charset="2"/>
              <a:buChar char="Ø"/>
            </a:pPr>
            <a:endParaRPr lang="pt-BR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6858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pt-B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importância social e financeira, como é óbvio neste </a:t>
            </a: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caso, </a:t>
            </a:r>
            <a:r>
              <a:rPr lang="pt-B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não tem nenhuma </a:t>
            </a:r>
            <a:r>
              <a:rPr lang="pt-B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influência.</a:t>
            </a:r>
            <a:endParaRPr lang="pt-B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753726" y="5614737"/>
            <a:ext cx="41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Centro Espírita Celeiro de Luz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8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tângulo 3088"/>
          <p:cNvSpPr/>
          <p:nvPr/>
        </p:nvSpPr>
        <p:spPr>
          <a:xfrm>
            <a:off x="2461805" y="831651"/>
            <a:ext cx="8614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“O </a:t>
            </a:r>
            <a:r>
              <a:rPr lang="pt-BR" sz="2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Livro dos Espíritos não é um tratado </a:t>
            </a:r>
            <a:r>
              <a:rPr lang="pt-BR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completo </a:t>
            </a:r>
            <a:r>
              <a:rPr lang="pt-BR" sz="2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do Espiritismo; não faz senão colocar- lhe as bases e os pontos fundamentais, que devem se desenvolver sucessivamente pelo estudo e pela observação</a:t>
            </a:r>
            <a:r>
              <a:rPr lang="pt-BR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.”</a:t>
            </a:r>
            <a:endParaRPr lang="pt-BR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90" name="CaixaDeTexto 3089"/>
          <p:cNvSpPr txBox="1"/>
          <p:nvPr/>
        </p:nvSpPr>
        <p:spPr>
          <a:xfrm>
            <a:off x="8079287" y="5862181"/>
            <a:ext cx="3557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ALLAN KARDEC. </a:t>
            </a:r>
            <a:r>
              <a:rPr lang="pt-BR" sz="1400" i="1" dirty="0">
                <a:solidFill>
                  <a:srgbClr val="3B3835"/>
                </a:solidFill>
                <a:latin typeface="Comic Sans MS" panose="030F0702030302020204" pitchFamily="66" charset="0"/>
              </a:rPr>
              <a:t>Revista </a:t>
            </a:r>
            <a:r>
              <a:rPr lang="pt-BR" sz="1400" i="1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Espírita.</a:t>
            </a:r>
            <a:r>
              <a:rPr lang="pt-BR" sz="1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 1868.</a:t>
            </a:r>
            <a:endParaRPr lang="pt-BR" sz="1400" dirty="0">
              <a:latin typeface="Comic Sans MS" panose="030F0702030302020204" pitchFamily="66" charset="0"/>
            </a:endParaRPr>
          </a:p>
          <a:p>
            <a:endParaRPr lang="pt-BR" dirty="0"/>
          </a:p>
        </p:txBody>
      </p:sp>
      <p:pic>
        <p:nvPicPr>
          <p:cNvPr id="3074" name="Picture 2" descr="Resultado de imagem para Foto do plano espiri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4" y="3544040"/>
            <a:ext cx="5649238" cy="3101833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34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710" y="1071572"/>
            <a:ext cx="10190681" cy="5632311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A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supervisão geral das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Colônias que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circulam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a Terra é atribuída por </a:t>
            </a:r>
            <a:r>
              <a:rPr lang="pt-B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Jesus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 a vários mensageiros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espirituais.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O Brasil,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por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exemplo,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está sob a tutela de </a:t>
            </a:r>
            <a:r>
              <a:rPr lang="pt-B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Ismael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Jesus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não é visto pelos Espíritos, mas é descrito como UMA LUZ, UMA FORÇA. </a:t>
            </a: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Há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creches e escolas apropriadas a educação infantil. Nas Colônias Espirituais a </a:t>
            </a:r>
            <a:r>
              <a:rPr lang="pt-B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reeducação e instrução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são indispensáveis . </a:t>
            </a: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Os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centros de estudo oferecem várias formas de educação e lazer. </a:t>
            </a: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Todos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os habitantes são estimulados a participarem de tarefas e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estudo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.</a:t>
            </a:r>
            <a:endParaRPr lang="pt-BR" sz="2400" dirty="0"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5781" y="306023"/>
            <a:ext cx="5787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SUPERVISÃO E EDUCAÇÃO</a:t>
            </a:r>
            <a:endParaRPr lang="pt-BR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Fotos de jesus Bom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604" y="125248"/>
            <a:ext cx="1685751" cy="168575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foto de Ismael espír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389" y="2442562"/>
            <a:ext cx="1596229" cy="201629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63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6762" y="797705"/>
            <a:ext cx="11101137" cy="489364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Os Espíritos mais evoluídos recebem o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cargo de </a:t>
            </a:r>
            <a:r>
              <a:rPr lang="pt-B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mestre </a:t>
            </a:r>
            <a:r>
              <a:rPr lang="pt-B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ou </a:t>
            </a:r>
            <a:r>
              <a:rPr lang="pt-B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instrutor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. </a:t>
            </a:r>
          </a:p>
          <a:p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Qualquer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Espírito errante pode continuar no Mundo Espiritual as tarefas e os estudos interrompidos pela desencarnação, desde que assim o deseje. </a:t>
            </a: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Cursos: moral, filosofia, ciência, psicologia, pedagogia, artes.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O ensino se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realiza através de métodos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didáticos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moderníssimos e das mais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aperfeiçoadas técnicas.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Existem cursos, palestras, conferências,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tudo coadjuvado por recursos visuais, aparelhos especiais, e sistema eletrônico avançado.</a:t>
            </a:r>
            <a:endParaRPr lang="pt-B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33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9835" y="2072241"/>
            <a:ext cx="96261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Nas cidades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espirituais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todos cooperam, através do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trabalho,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para o engrandecimento do patrimônio comum. </a:t>
            </a: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As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leis trabalhistas são cumpridas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rigorosamente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dentro do período de dias,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meses ou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anos. </a:t>
            </a: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Existem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hora do almoço, hora da prece coletiva (ao cair do crepúsculo). </a:t>
            </a: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Segundo André Luiz,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a jornada normal é de 08 horas diárias, sendo permitido 04 extras, com uma semana de trabalho de 06 dias. </a:t>
            </a: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No espaço,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o descanso é rigorosamente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observado.</a:t>
            </a:r>
            <a:endParaRPr lang="pt-BR" sz="2400" dirty="0"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89348" y="501041"/>
            <a:ext cx="5398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QUANTO AO TRABALHO</a:t>
            </a:r>
            <a:endParaRPr lang="pt-BR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6" descr="Resultado de imagem para TERAPIAS OCUPACIONAIS nas colônias espirituais f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94" y="136970"/>
            <a:ext cx="2162825" cy="1622121"/>
          </a:xfrm>
          <a:prstGeom prst="rect">
            <a:avLst/>
          </a:prstGeom>
          <a:noFill/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80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5980" y="597067"/>
            <a:ext cx="107321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Segundo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André Luiz,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o Governador de NOSSO LAR nunca repousa, quanto mais evoluído mais trabalha. </a:t>
            </a: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Nos serviços sacrificiais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as horas são contados em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dobro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e as vezes ao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triplo.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Nas colônias, um dos mais valiosos instrumentos de reabilitação é o trabalho, usado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com </a:t>
            </a:r>
            <a:r>
              <a:rPr lang="pt-B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terapia ocupacional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À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medida que o Espírito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convalescente,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se interessa pelo serviço a comunidade,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dedicando-se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a qualquer tarefa ainda que das mais simples, vai da mesma forma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sedimentando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a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cura. </a:t>
            </a:r>
            <a:endParaRPr lang="pt-BR" sz="2400" dirty="0"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90252" y="5987441"/>
            <a:ext cx="337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Comic Sans MS" panose="030F0702030302020204" pitchFamily="66" charset="0"/>
              </a:rPr>
              <a:t>Centro Espírita Celeiro de Luz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Resultado de imagem para TERAPIAS OCUPACIONAIS nas colônias espirituais f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61" y="4139590"/>
            <a:ext cx="2466975" cy="184785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m para TERAPIAS OCUPACIONAIS nas colônias espirituais f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580" y="3650373"/>
            <a:ext cx="2733675" cy="167640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esultado de imagem para TERAPIAS OCUPACIONAIS nas colônias espirituais f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55" y="4852053"/>
            <a:ext cx="2628900" cy="1743076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566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colônias espirituais localizadas no brasil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23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 vida no mundo espiritual-1,5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08" y="122843"/>
            <a:ext cx="10250904" cy="6461813"/>
          </a:xfrm>
          <a:prstGeom prst="rect">
            <a:avLst/>
          </a:prstGeom>
          <a:noFill/>
          <a:ln>
            <a:solidFill>
              <a:srgbClr val="253B2A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82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vida no mundo espiritual-1,5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6" y="288098"/>
            <a:ext cx="11212187" cy="630685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34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m para fotos do cé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181008" y="4219937"/>
            <a:ext cx="32704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9600" b="1" cap="none" spc="0" dirty="0" smtClean="0">
                <a:ln/>
                <a:solidFill>
                  <a:srgbClr val="00B0F0"/>
                </a:solidFill>
                <a:effectLst/>
              </a:rPr>
              <a:t>F  I  M</a:t>
            </a:r>
            <a:endParaRPr lang="pt-BR" sz="96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80164" y="645321"/>
            <a:ext cx="82254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Vivamos </a:t>
            </a:r>
            <a:r>
              <a:rPr lang="pt-BR" sz="4800" i="1" dirty="0">
                <a:solidFill>
                  <a:srgbClr val="7030A0"/>
                </a:solidFill>
                <a:latin typeface="Berlin Sans FB" panose="020E0602020502020306" pitchFamily="34" charset="0"/>
              </a:rPr>
              <a:t>com entusiasmo e confiança buscando sempre um futuro melhor e mais risonho.</a:t>
            </a:r>
          </a:p>
          <a:p>
            <a:pPr algn="ctr"/>
            <a:r>
              <a:rPr lang="pt-BR" sz="4800" cap="all" dirty="0">
                <a:solidFill>
                  <a:srgbClr val="7030A0"/>
                </a:solidFill>
                <a:latin typeface="Copperplate Gothic Bold" panose="020E0705020206020404" pitchFamily="34" charset="0"/>
                <a:hlinkClick r:id="rId3"/>
              </a:rPr>
              <a:t/>
            </a:r>
            <a:br>
              <a:rPr lang="pt-BR" sz="4800" cap="all" dirty="0">
                <a:solidFill>
                  <a:srgbClr val="7030A0"/>
                </a:solidFill>
                <a:latin typeface="Copperplate Gothic Bold" panose="020E0705020206020404" pitchFamily="34" charset="0"/>
                <a:hlinkClick r:id="rId3"/>
              </a:rPr>
            </a:br>
            <a:endParaRPr lang="pt-BR" sz="4800" dirty="0">
              <a:solidFill>
                <a:srgbClr val="7030A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3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94457" y="2565842"/>
            <a:ext cx="9529010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“O </a:t>
            </a:r>
            <a:r>
              <a:rPr lang="pt-B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mundo dos invisíveis é como o vosso; em lugar de ser material e grosseiro, é fluídico, etéreo, da natureza do perispírito, que é o verdadeiro corpo do Espírito, haurido nesses meios moleculares, como o vosso se forma de coisas mais palpáveis, tangíveis, </a:t>
            </a:r>
            <a:r>
              <a:rPr lang="pt-B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materiais</a:t>
            </a:r>
            <a:r>
              <a:rPr lang="pt-B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. O mundo dos Espíritos não é o reflexo do vosso; é o vosso que é uma grosseira e </a:t>
            </a:r>
            <a:r>
              <a:rPr lang="pt-B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muito </a:t>
            </a:r>
            <a:r>
              <a:rPr lang="pt-B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imperfeita imagem do reino de </a:t>
            </a:r>
            <a:r>
              <a:rPr lang="pt-B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além túmulo.”</a:t>
            </a:r>
            <a:endParaRPr lang="pt-B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962274" y="6230125"/>
            <a:ext cx="52297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MESMER </a:t>
            </a:r>
            <a:r>
              <a:rPr lang="pt-BR" sz="1600" dirty="0">
                <a:solidFill>
                  <a:srgbClr val="3B3835"/>
                </a:solidFill>
                <a:latin typeface="Comic Sans MS" panose="030F0702030302020204" pitchFamily="66" charset="0"/>
              </a:rPr>
              <a:t>[Espírito], Revista Espírita </a:t>
            </a:r>
            <a:r>
              <a:rPr lang="pt-BR" sz="16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1865.</a:t>
            </a:r>
            <a:endParaRPr lang="pt-BR" sz="1600" dirty="0">
              <a:latin typeface="Comic Sans MS" panose="030F0702030302020204" pitchFamily="66" charset="0"/>
            </a:endParaRPr>
          </a:p>
          <a:p>
            <a:r>
              <a:rPr lang="pt-BR" dirty="0" smtClean="0"/>
              <a:t>(1734-1815)</a:t>
            </a:r>
            <a:endParaRPr lang="pt-BR" dirty="0"/>
          </a:p>
        </p:txBody>
      </p:sp>
      <p:pic>
        <p:nvPicPr>
          <p:cNvPr id="6146" name="Picture 2" descr="Resultado de imagem para Foto do plano espiri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85" y="301710"/>
            <a:ext cx="5142935" cy="2139279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39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9056" y="404445"/>
            <a:ext cx="113260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sz="2800" i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 Outro Mundo, como neste, existem </a:t>
            </a:r>
            <a:r>
              <a:rPr lang="pt-BR" sz="2800" i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planos </a:t>
            </a:r>
            <a:r>
              <a:rPr lang="pt-BR" sz="2800" i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de existência, mundos superpostos, uns acima dos outros, constituindo uma espécie de escada de perfeição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</a:t>
            </a:r>
          </a:p>
          <a:p>
            <a:endParaRPr lang="pt-BR" sz="28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r>
              <a:rPr lang="pt-BR" sz="28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“</a:t>
            </a:r>
            <a:r>
              <a:rPr lang="pt-BR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O primeiro plano do Mundo Espiritual é bem parecido com o plano em que vivemos, o </a:t>
            </a:r>
            <a:r>
              <a:rPr lang="pt-BR" sz="2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plano </a:t>
            </a:r>
            <a:r>
              <a:rPr lang="pt-BR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terrestre. Pode-se dizer que o nosso plano de vida aqui, na Terra, é uma cópia materializada do primeiro plano da Vida Espírita</a:t>
            </a:r>
            <a:r>
              <a:rPr lang="pt-BR" sz="2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.”</a:t>
            </a:r>
            <a:endParaRPr lang="pt-BR" sz="28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721643" y="6087504"/>
            <a:ext cx="513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Caibar Schutel. </a:t>
            </a:r>
            <a:r>
              <a:rPr lang="pt-BR" i="1" dirty="0" smtClean="0">
                <a:latin typeface="Comic Sans MS" panose="030F0702030302020204" pitchFamily="66" charset="0"/>
              </a:rPr>
              <a:t>A vida no outro mundo. </a:t>
            </a:r>
            <a:r>
              <a:rPr lang="pt-BR" dirty="0" smtClean="0">
                <a:latin typeface="Comic Sans MS" panose="030F0702030302020204" pitchFamily="66" charset="0"/>
              </a:rPr>
              <a:t>1932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Resultado de imagem para foto diversos mundos paral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9" y="4338594"/>
            <a:ext cx="466694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3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51353" y="1503124"/>
            <a:ext cx="97201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Há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, pois, o mundo corpóreo, composto dos Espíritos encarnados, e o mundo espiritual, formado dos Espíritos desencarnados. </a:t>
            </a: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Os seres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do mundo corpóreo, pelo próprio fato do seu envoltório material, são presos à Terra, ou a um globo qualquer; o mundo espiritual está por toda a parte, ao nosso redor e no espaço; nenhum limite lhe foi assinalado. </a:t>
            </a: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Em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razão da natureza fluídica de seu envoltório, os seres que o compõem, em lugar de se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arrastarem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penosamente sobre o solo,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atravessam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as distâncias com a rapidez do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pensamento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.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[…].</a:t>
            </a:r>
            <a:endParaRPr lang="pt-BR" sz="2400" dirty="0"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189940" y="6087649"/>
            <a:ext cx="4396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Comic Sans MS" panose="030F0702030302020204" pitchFamily="66" charset="0"/>
              </a:rPr>
              <a:t>Allan Kardec. Revista Espírita, 1865.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51353" y="425885"/>
            <a:ext cx="1009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 MUNDO MATERIAL E O MUNDO ESPIRITUAL</a:t>
            </a:r>
            <a:endParaRPr lang="pt-BR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8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27285" y="848978"/>
            <a:ext cx="83047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... [   ] não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há um canto do espaço infinito que não seja povoado; nenhuma região que não seja incessantemente percorrida por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inumeráveis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legiões de seres radiosos, invisíveis para os sentidos grosseiros dos encarnados, mas cuja visão arrebata de admiração e de alegria as almas desligadas da matéria. </a:t>
            </a: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3B3835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362123" y="6042527"/>
            <a:ext cx="3725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Comic Sans MS" panose="030F0702030302020204" pitchFamily="66" charset="0"/>
              </a:rPr>
              <a:t>Allan Kardec. Revista Espírita, 1865.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Resultado de imagem para Foto do plano espiri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63" y="501042"/>
            <a:ext cx="3387322" cy="23019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26926" y="3672668"/>
            <a:ext cx="9018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Por toda a parte, enfim, há uma felicidade relativa para todos os progressos, para todos os deveres cumpridos; cada um leva consigo os elementos de sua felicidade, em razão da categoria onde o coloca o seu grau de adiantamento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.</a:t>
            </a:r>
            <a:endParaRPr lang="pt-BR" sz="2400" dirty="0">
              <a:latin typeface="Comic Sans MS" panose="030F0702030302020204" pitchFamily="66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243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foto diversos mundos paral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569">
            <a:off x="9303183" y="1826769"/>
            <a:ext cx="257150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2498" y="376380"/>
            <a:ext cx="88413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L.E. q. 1011</a:t>
            </a:r>
            <a:r>
              <a:rPr lang="pt-BR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. Um lugar circunscrito no Universo está destinado às penas e aos gozos do Espíritos, segundo o seus méritos?</a:t>
            </a:r>
          </a:p>
          <a:p>
            <a:pPr algn="just"/>
            <a:endParaRPr lang="pt-BR" sz="2400" i="1" dirty="0" smtClean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As </a:t>
            </a:r>
            <a:r>
              <a:rPr lang="pt-BR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penas e os gozos são inerentes ao grau de perfeição do Espírito. Cada um traz em si mesmo o princípio de sua própria felicidade ou infelicidade. </a:t>
            </a:r>
            <a:endParaRPr lang="pt-BR" sz="2400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endParaRPr lang="pt-BR" sz="2400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 </a:t>
            </a:r>
            <a:r>
              <a:rPr lang="pt-BR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como eles estão por toda a parte, nenhum lugar circunscrito ou fechado se destina a uns ou a outros. </a:t>
            </a:r>
            <a:endParaRPr lang="pt-BR" sz="2400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endParaRPr lang="pt-BR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Quanto </a:t>
            </a:r>
            <a:r>
              <a:rPr lang="pt-BR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aos </a:t>
            </a:r>
            <a:r>
              <a:rPr lang="pt-BR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Espíritos encarnados</a:t>
            </a:r>
            <a:r>
              <a:rPr lang="pt-BR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, são mais ou menos felizes ou infelizes segundo o grau de evolução do mundo que habitam.</a:t>
            </a:r>
            <a:endParaRPr lang="pt-BR" sz="2400" b="0" i="1" dirty="0">
              <a:solidFill>
                <a:srgbClr val="00206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2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2026" y="535258"/>
            <a:ext cx="99461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De acordo com isso, o Inferno e o Paraíso não existiriam como os homens representam</a:t>
            </a:r>
            <a:r>
              <a:rPr lang="pt-BR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</a:p>
          <a:p>
            <a:pPr algn="just"/>
            <a:endParaRPr lang="pt-BR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 </a:t>
            </a:r>
            <a:r>
              <a:rPr lang="pt-BR" sz="2400" i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Não </a:t>
            </a:r>
            <a:r>
              <a:rPr lang="pt-BR" sz="2400" i="1" dirty="0">
                <a:solidFill>
                  <a:srgbClr val="333333"/>
                </a:solidFill>
                <a:latin typeface="Comic Sans MS" panose="030F0702030302020204" pitchFamily="66" charset="0"/>
              </a:rPr>
              <a:t>são mais do que figuras: os Espíritos felizes e infelizes estão por toda a parte. Entretanto, como já o dissemos também, os Espíritos da mesma ordem se reúnem por simpatia. </a:t>
            </a:r>
            <a:endParaRPr lang="pt-BR" sz="2400" i="1" dirty="0" smtClean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algn="just"/>
            <a:endParaRPr lang="pt-BR" sz="2400" i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400" i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Mas </a:t>
            </a:r>
            <a:r>
              <a:rPr lang="pt-BR" sz="2400" i="1" dirty="0">
                <a:solidFill>
                  <a:srgbClr val="333333"/>
                </a:solidFill>
                <a:latin typeface="Comic Sans MS" panose="030F0702030302020204" pitchFamily="66" charset="0"/>
              </a:rPr>
              <a:t>podem reunir-se onde quiserem, quando perfeitos</a:t>
            </a:r>
            <a:r>
              <a:rPr lang="pt-BR" sz="2400" i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.</a:t>
            </a:r>
            <a:endParaRPr lang="pt-BR" sz="2400" b="0" i="1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471691" y="5849748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omic Sans MS" panose="030F0702030302020204" pitchFamily="66" charset="0"/>
              </a:rPr>
              <a:t>L.E. q. 1011</a:t>
            </a:r>
            <a:endParaRPr lang="pt-BR" dirty="0"/>
          </a:p>
        </p:txBody>
      </p:sp>
      <p:pic>
        <p:nvPicPr>
          <p:cNvPr id="4098" name="Picture 2" descr="Resultado de imagem para foto diversos mundos paral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02" y="3582246"/>
            <a:ext cx="4198225" cy="31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6093" y="375781"/>
            <a:ext cx="102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OCUPAÇÕES E MISSÕES DOS ESPÍRITOS</a:t>
            </a:r>
            <a:endParaRPr lang="pt-B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5676" y="1258804"/>
            <a:ext cx="104091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A natureza das ocupações dos Espíritos de ordem mais elevada é receber diretamente as ordens de Deus, transmiti-las ao Universo inteiro e velar por sua execução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Os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Espíritos inferiores têm ocupações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apropriadas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à sua natureza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 smtClean="0">
              <a:solidFill>
                <a:srgbClr val="3B3835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Os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espíritos inferiores e imperfeitos também desempenham função útil no Universo, todos têm deveres a cumprir. O menos qualificado dos pedreiros não concorre para a 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construção </a:t>
            </a:r>
            <a:r>
              <a:rPr lang="pt-BR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do edifício, tanto como o arquiteto</a:t>
            </a:r>
            <a:r>
              <a:rPr lang="pt-BR" sz="2400" dirty="0" smtClean="0">
                <a:solidFill>
                  <a:srgbClr val="3B3835"/>
                </a:solidFill>
                <a:latin typeface="Comic Sans MS" panose="030F0702030302020204" pitchFamily="66" charset="0"/>
              </a:rPr>
              <a:t>.</a:t>
            </a:r>
            <a:endParaRPr lang="pt-BR" sz="2400" dirty="0"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630433" y="5937337"/>
            <a:ext cx="2530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Comic Sans MS" panose="030F0702030302020204" pitchFamily="66" charset="0"/>
              </a:rPr>
              <a:t>L.E., q. 562, 563, 559.</a:t>
            </a:r>
            <a:endParaRPr lang="pt-B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09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1683</Words>
  <Application>Microsoft Office PowerPoint</Application>
  <PresentationFormat>Widescreen</PresentationFormat>
  <Paragraphs>121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Algerian</vt:lpstr>
      <vt:lpstr>Arial</vt:lpstr>
      <vt:lpstr>Berlin Sans FB</vt:lpstr>
      <vt:lpstr>Calibri</vt:lpstr>
      <vt:lpstr>Calibri Light</vt:lpstr>
      <vt:lpstr>Comic Sans MS</vt:lpstr>
      <vt:lpstr>Copperplate Gothic 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45</cp:revision>
  <dcterms:created xsi:type="dcterms:W3CDTF">2016-09-29T23:12:20Z</dcterms:created>
  <dcterms:modified xsi:type="dcterms:W3CDTF">2016-10-04T19:53:08Z</dcterms:modified>
</cp:coreProperties>
</file>