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74" r:id="rId5"/>
    <p:sldId id="259" r:id="rId6"/>
    <p:sldId id="258" r:id="rId7"/>
    <p:sldId id="265" r:id="rId8"/>
    <p:sldId id="264" r:id="rId9"/>
    <p:sldId id="260" r:id="rId10"/>
    <p:sldId id="268" r:id="rId11"/>
    <p:sldId id="269" r:id="rId12"/>
    <p:sldId id="270" r:id="rId13"/>
    <p:sldId id="266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00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8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EA9-8C07-4347-A66D-0128C80C9E78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CB3A-6060-44DD-B107-412C1EC21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9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EA9-8C07-4347-A66D-0128C80C9E78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CB3A-6060-44DD-B107-412C1EC21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08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EA9-8C07-4347-A66D-0128C80C9E78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CB3A-6060-44DD-B107-412C1EC21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79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EA9-8C07-4347-A66D-0128C80C9E78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CB3A-6060-44DD-B107-412C1EC21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17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EA9-8C07-4347-A66D-0128C80C9E78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CB3A-6060-44DD-B107-412C1EC21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29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EA9-8C07-4347-A66D-0128C80C9E78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CB3A-6060-44DD-B107-412C1EC21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42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EA9-8C07-4347-A66D-0128C80C9E78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CB3A-6060-44DD-B107-412C1EC21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54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EA9-8C07-4347-A66D-0128C80C9E78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CB3A-6060-44DD-B107-412C1EC21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90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EA9-8C07-4347-A66D-0128C80C9E78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CB3A-6060-44DD-B107-412C1EC21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30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EA9-8C07-4347-A66D-0128C80C9E78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CB3A-6060-44DD-B107-412C1EC21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37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EA9-8C07-4347-A66D-0128C80C9E78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CB3A-6060-44DD-B107-412C1EC21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63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F4EA9-8C07-4347-A66D-0128C80C9E78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FCB3A-6060-44DD-B107-412C1EC21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78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sultado de imagem para FOTOS DE VÁRIOS BEBÊ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192379" y="5185657"/>
            <a:ext cx="8999621" cy="1692771"/>
          </a:xfrm>
          <a:prstGeom prst="rect">
            <a:avLst/>
          </a:prstGeom>
          <a:solidFill>
            <a:srgbClr val="D8DCA6"/>
          </a:solidFill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16º. Caminhar:</a:t>
            </a:r>
          </a:p>
          <a:p>
            <a:pPr algn="r"/>
            <a:r>
              <a:rPr lang="pt-BR" sz="3200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 ABORTO NA VISÃO ESPÍRITA</a:t>
            </a:r>
          </a:p>
          <a:p>
            <a:endParaRPr lang="pt-BR" sz="4000" dirty="0">
              <a:latin typeface="Comic Sans MS" panose="030F0702030302020204" pitchFamily="66" charset="0"/>
            </a:endParaRPr>
          </a:p>
        </p:txBody>
      </p:sp>
      <p:pic>
        <p:nvPicPr>
          <p:cNvPr id="6" name="Picture 4" descr="Resultado de imagem para FOTOS DE VÁRIOS BEBÊ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428"/>
            <a:ext cx="12192000" cy="687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3"/>
          <p:cNvSpPr txBox="1">
            <a:spLocks/>
          </p:cNvSpPr>
          <p:nvPr/>
        </p:nvSpPr>
        <p:spPr>
          <a:xfrm>
            <a:off x="243489" y="459937"/>
            <a:ext cx="8542185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i="1" dirty="0" smtClean="0">
                <a:solidFill>
                  <a:srgbClr val="0606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CENTRO ESPÍRITA VINHAS DO SENHOR</a:t>
            </a:r>
          </a:p>
          <a:p>
            <a:r>
              <a:rPr lang="pt-BR" sz="3200" i="1" dirty="0">
                <a:solidFill>
                  <a:srgbClr val="0606FA"/>
                </a:solidFill>
                <a:latin typeface="Algerian" panose="04020705040A02060702" pitchFamily="82" charset="0"/>
              </a:rPr>
              <a:t>Grupo de </a:t>
            </a:r>
            <a:r>
              <a:rPr lang="pt-BR" sz="3200" i="1" dirty="0" smtClean="0">
                <a:solidFill>
                  <a:srgbClr val="0606FA"/>
                </a:solidFill>
                <a:latin typeface="Algerian" panose="04020705040A02060702" pitchFamily="82" charset="0"/>
              </a:rPr>
              <a:t>Estudos</a:t>
            </a:r>
          </a:p>
          <a:p>
            <a:r>
              <a:rPr lang="pt-BR" sz="2400" i="1" dirty="0">
                <a:solidFill>
                  <a:srgbClr val="0606FA"/>
                </a:solidFill>
                <a:latin typeface="Algerian" panose="04020705040A02060702" pitchFamily="82" charset="0"/>
              </a:rPr>
              <a:t> </a:t>
            </a:r>
            <a:r>
              <a:rPr lang="pt-BR" sz="2400" b="1" i="1" dirty="0">
                <a:solidFill>
                  <a:srgbClr val="FFFF00"/>
                </a:solidFill>
                <a:latin typeface="Comic Sans MS" panose="030F0702030302020204" pitchFamily="66" charset="0"/>
              </a:rPr>
              <a:t>“Caminhando com o Espiritismo”</a:t>
            </a:r>
            <a:endParaRPr lang="pt-BR" sz="2400" i="1" dirty="0">
              <a:solidFill>
                <a:srgbClr val="0606F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192378" y="5165229"/>
            <a:ext cx="8999621" cy="16927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16º. Caminhar:</a:t>
            </a:r>
          </a:p>
          <a:p>
            <a:pPr algn="r"/>
            <a:r>
              <a:rPr lang="pt-BR" sz="3200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 ABORTO NA VISÃO ESPÍRITA</a:t>
            </a:r>
          </a:p>
          <a:p>
            <a:endParaRPr lang="pt-BR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5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88665" y="413452"/>
            <a:ext cx="7855035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pt-BR" sz="3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ABORTO “EUGÊNICO” OU “PIEDOSO” 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75989" y="1327759"/>
            <a:ext cx="10734806" cy="2368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pt-BR" sz="2000" dirty="0" smtClean="0">
                <a:latin typeface="Comic Sans MS" panose="030F0702030302020204" pitchFamily="66" charset="0"/>
              </a:rPr>
              <a:t>L.E. questão 372</a:t>
            </a:r>
          </a:p>
          <a:p>
            <a:pPr>
              <a:lnSpc>
                <a:spcPts val="3000"/>
              </a:lnSpc>
            </a:pPr>
            <a:r>
              <a:rPr lang="pt-BR" sz="2000" dirty="0" smtClean="0">
                <a:latin typeface="Comic Sans MS" panose="030F0702030302020204" pitchFamily="66" charset="0"/>
              </a:rPr>
              <a:t>Pergunta </a:t>
            </a:r>
            <a:r>
              <a:rPr lang="pt-BR" sz="2000" dirty="0">
                <a:latin typeface="Comic Sans MS" panose="030F0702030302020204" pitchFamily="66" charset="0"/>
              </a:rPr>
              <a:t>— </a:t>
            </a:r>
            <a:r>
              <a:rPr lang="pt-BR" sz="2000" b="1" dirty="0">
                <a:latin typeface="Comic Sans MS" panose="030F0702030302020204" pitchFamily="66" charset="0"/>
              </a:rPr>
              <a:t>Que objetivo visa a providência criando seres desgraçados, como os cretinos e os idiotas?</a:t>
            </a:r>
            <a:r>
              <a:rPr lang="pt-BR" sz="2000" dirty="0">
                <a:latin typeface="Comic Sans MS" panose="030F0702030302020204" pitchFamily="66" charset="0"/>
              </a:rPr>
              <a:t> </a:t>
            </a:r>
            <a:endParaRPr lang="pt-BR" sz="2000" dirty="0" smtClean="0">
              <a:latin typeface="Comic Sans MS" panose="030F0702030302020204" pitchFamily="66" charset="0"/>
            </a:endParaRPr>
          </a:p>
          <a:p>
            <a:pPr>
              <a:lnSpc>
                <a:spcPts val="3000"/>
              </a:lnSpc>
            </a:pPr>
            <a:r>
              <a:rPr lang="pt-BR" sz="2000" dirty="0" smtClean="0">
                <a:latin typeface="Comic Sans MS" panose="030F0702030302020204" pitchFamily="66" charset="0"/>
              </a:rPr>
              <a:t>Resposta </a:t>
            </a:r>
            <a:r>
              <a:rPr lang="pt-BR" sz="2000" dirty="0">
                <a:latin typeface="Comic Sans MS" panose="030F0702030302020204" pitchFamily="66" charset="0"/>
              </a:rPr>
              <a:t>— </a:t>
            </a:r>
            <a:r>
              <a:rPr lang="pt-BR" sz="2000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Os </a:t>
            </a:r>
            <a:r>
              <a:rPr lang="pt-BR" sz="2000" b="1" i="1" dirty="0">
                <a:solidFill>
                  <a:srgbClr val="7030A0"/>
                </a:solidFill>
                <a:latin typeface="Comic Sans MS" panose="030F0702030302020204" pitchFamily="66" charset="0"/>
              </a:rPr>
              <a:t>que habitam corpos de idiotas são Espíritos sujeitos a uma punição. Sofrem por efeito do constrangimento que experimentam e da impossibilidade em que estão de se manifestarem mediante órgãos não desenvolvidos ou desmantelados</a:t>
            </a:r>
            <a:r>
              <a:rPr lang="pt-BR" sz="2000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 </a:t>
            </a:r>
            <a:endParaRPr lang="pt-BR" sz="2000" b="1" i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09386" y="3850780"/>
            <a:ext cx="866801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pt-BR" sz="20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Mesmo </a:t>
            </a:r>
            <a:r>
              <a:rPr lang="pt-BR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 possibilidade de o feto ser portador de lesões graves e irreversíveis, físicas ou mentais, o corpo é o instrumento </a:t>
            </a:r>
            <a:r>
              <a:rPr lang="pt-BR" sz="20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BR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que o Espírito necessita para sua evolução, pois que somente na experiência </a:t>
            </a:r>
            <a:r>
              <a:rPr lang="pt-BR" sz="2000" b="1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reencarnatória</a:t>
            </a:r>
            <a:r>
              <a:rPr lang="pt-BR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terá condições de reorganizar a sua estrutura desequilibrada por ações que praticou em desacordo com a Lei Divina. </a:t>
            </a:r>
            <a:endParaRPr lang="pt-BR" sz="20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pt-BR" sz="20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Dá-se</a:t>
            </a:r>
            <a:r>
              <a:rPr lang="pt-BR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também, que ele renasça em um lar cujos pais, na grande maioria das vezes, estão comprometidos com o problema e precisam igualmente passar por essa experiência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19116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0207" y="369714"/>
            <a:ext cx="470192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ABORTO ECONÔMICO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62135" y="1031561"/>
            <a:ext cx="68016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pt-BR" sz="2000" dirty="0" smtClean="0">
                <a:latin typeface="Comic Sans MS" panose="030F0702030302020204" pitchFamily="66" charset="0"/>
              </a:rPr>
              <a:t>L.E. questão 687</a:t>
            </a:r>
          </a:p>
          <a:p>
            <a:pPr>
              <a:lnSpc>
                <a:spcPts val="3000"/>
              </a:lnSpc>
            </a:pPr>
            <a:r>
              <a:rPr lang="pt-BR" sz="2000" dirty="0">
                <a:latin typeface="Comic Sans MS" panose="030F0702030302020204" pitchFamily="66" charset="0"/>
              </a:rPr>
              <a:t>Pergunta — </a:t>
            </a:r>
            <a:r>
              <a:rPr lang="pt-BR" sz="2000" b="1" dirty="0">
                <a:latin typeface="Comic Sans MS" panose="030F0702030302020204" pitchFamily="66" charset="0"/>
              </a:rPr>
              <a:t>Indo sempre a população na progressão crescente que vemos, chegará tempo em que seja excessiva na Terra</a:t>
            </a:r>
            <a:r>
              <a:rPr lang="pt-BR" sz="2000" b="1" dirty="0" smtClean="0">
                <a:latin typeface="Comic Sans MS" panose="030F0702030302020204" pitchFamily="66" charset="0"/>
              </a:rPr>
              <a:t>?</a:t>
            </a:r>
          </a:p>
          <a:p>
            <a:pPr>
              <a:lnSpc>
                <a:spcPts val="3000"/>
              </a:lnSpc>
            </a:pPr>
            <a:r>
              <a:rPr lang="pt-BR" sz="2000" dirty="0" smtClean="0">
                <a:latin typeface="Comic Sans MS" panose="030F0702030302020204" pitchFamily="66" charset="0"/>
              </a:rPr>
              <a:t>Resposta </a:t>
            </a:r>
            <a:r>
              <a:rPr lang="pt-BR" sz="2000" dirty="0">
                <a:latin typeface="Comic Sans MS" panose="030F0702030302020204" pitchFamily="66" charset="0"/>
              </a:rPr>
              <a:t>— </a:t>
            </a:r>
            <a:r>
              <a:rPr lang="pt-BR" sz="2000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Não</a:t>
            </a:r>
            <a:r>
              <a:rPr lang="pt-BR" sz="2000" b="1" i="1" dirty="0">
                <a:solidFill>
                  <a:srgbClr val="7030A0"/>
                </a:solidFill>
                <a:latin typeface="Comic Sans MS" panose="030F0702030302020204" pitchFamily="66" charset="0"/>
              </a:rPr>
              <a:t>, Deus a isso provê e mantém sempre o equilíbrio. Ele coisa alguma inútil faz. O homem, que apenas vê um canto do quadro da Natureza, não pode julgar da harmonia do conjunto</a:t>
            </a:r>
            <a:r>
              <a:rPr lang="pt-BR" sz="2000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  <a:endParaRPr lang="pt-BR" sz="24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Resultado de imagem para foto de multidao caminha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07" y="1143557"/>
            <a:ext cx="4382609" cy="2913969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446756" y="4246594"/>
            <a:ext cx="8906005" cy="224676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BR" sz="20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Terra produzirá o suficiente para alimentar a todos os seus habitantes, quando os homens souberem administrar, segundo as leis de </a:t>
            </a:r>
            <a:r>
              <a:rPr lang="pt-BR" sz="20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justiça</a:t>
            </a:r>
            <a:r>
              <a:rPr lang="pt-BR" sz="20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de caridade e de amor ao próximo, os bens que ela dá. Quando a fraternidade reinar entre os povos, como entre as províncias de um mesmo império, o </a:t>
            </a:r>
            <a:r>
              <a:rPr lang="pt-BR" sz="20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momentâneo </a:t>
            </a:r>
            <a:r>
              <a:rPr lang="pt-BR" sz="20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supérfluo de um suprirá a momentânea insuficiência de outro; e cada um terá o necessário.” 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8989" y="5847032"/>
            <a:ext cx="194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Allan Kardec</a:t>
            </a:r>
          </a:p>
          <a:p>
            <a:r>
              <a:rPr lang="pt-B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E.S.E. cap. XXV</a:t>
            </a:r>
            <a:endParaRPr lang="pt-BR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571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5677" y="375781"/>
            <a:ext cx="4835046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E... FINALIZANDO...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54683" y="1265129"/>
            <a:ext cx="766592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CONSEQUENCIAS DO ABORTO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13564" y="2175581"/>
            <a:ext cx="11148165" cy="120032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Após </a:t>
            </a:r>
            <a:r>
              <a:rPr lang="pt-BR" sz="2400" b="1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 abortamento, mesmo quando acobertado pela legislação humana, o Espírito rejeitado pode voltar-se contra a mãe e todos aqueles que se envolveram na interrupção da gravidez. </a:t>
            </a:r>
            <a:endParaRPr lang="pt-BR" sz="2400" b="1" dirty="0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265125" y="3544866"/>
            <a:ext cx="9645041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BR" sz="24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Admitimos seja suficiente breve meditação, em torno do aborto delituoso, para reconhecermos nele um dos fornecedores das moléstias de etiologia obscura e das obsessões catalogáveis na patologia da mente, ocupando vastos departamentos de hospitais e prisões”. </a:t>
            </a:r>
            <a:endParaRPr lang="pt-BR" sz="2400" b="1" dirty="0">
              <a:solidFill>
                <a:srgbClr val="C00000"/>
              </a:solidFill>
            </a:endParaRPr>
          </a:p>
          <a:p>
            <a:endParaRPr lang="pt-BR" sz="2400" dirty="0">
              <a:latin typeface="Comic Sans MS" panose="030F0702030302020204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052151" y="5530024"/>
            <a:ext cx="4609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Vida e Sexo </a:t>
            </a:r>
            <a:r>
              <a:rPr lang="pt-BR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Emmanuel, </a:t>
            </a:r>
            <a:r>
              <a:rPr lang="pt-BR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psicografado por Francisco C. Xavier, cap. 17, ed. </a:t>
            </a:r>
            <a:r>
              <a:rPr lang="pt-BR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FEB.</a:t>
            </a:r>
            <a:endParaRPr lang="pt-B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45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foto laço fluíd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8713861" y="3618688"/>
            <a:ext cx="2755884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sz="8000" b="1" cap="none" spc="0" dirty="0" smtClean="0">
                <a:ln/>
                <a:solidFill>
                  <a:schemeClr val="accent4"/>
                </a:solidFill>
                <a:effectLst/>
              </a:rPr>
              <a:t>F  I  M</a:t>
            </a:r>
            <a:endParaRPr lang="pt-BR" sz="80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689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306978" y="174031"/>
            <a:ext cx="9310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Amor à Vida! Aborto, não! 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7" name="Picture 4" descr="Resultado de imagem para FOTOS DE VÁRIOS BEBÊ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725" y="1403371"/>
            <a:ext cx="6413068" cy="506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4108536" y="6100364"/>
            <a:ext cx="39707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Olha lá!!! Jesus orando por nós!!!</a:t>
            </a:r>
            <a:endParaRPr lang="pt-BR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32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71154" y="250520"/>
            <a:ext cx="10539224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O </a:t>
            </a:r>
            <a:r>
              <a:rPr lang="pt-BR" sz="3200" b="1" i="1" cap="all" dirty="0">
                <a:solidFill>
                  <a:srgbClr val="FF0000"/>
                </a:solidFill>
                <a:latin typeface="Comic Sans MS" panose="030F0702030302020204" pitchFamily="66" charset="0"/>
              </a:rPr>
              <a:t>aborto na visão </a:t>
            </a:r>
            <a:r>
              <a:rPr lang="pt-BR" sz="3200" b="1" i="1" cap="all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espírita</a:t>
            </a:r>
          </a:p>
          <a:p>
            <a:r>
              <a:rPr lang="pt-BR" sz="3200" b="1" i="1" cap="all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Comic Sans MS" panose="030F0702030302020204" pitchFamily="66" charset="0"/>
              </a:rPr>
              <a:t>Texto aprovado </a:t>
            </a:r>
            <a:r>
              <a:rPr lang="pt-BR" sz="2800" dirty="0">
                <a:latin typeface="Comic Sans MS" panose="030F0702030302020204" pitchFamily="66" charset="0"/>
              </a:rPr>
              <a:t>pelo Conselho Federativo Nacional em sua Reunião Ordinária de 13 a 15 de novembro de 1999, em Brasília, constitui o documento que a FEB está levando, como esclarecimento, à consideração das autoridades do Governo Federal, do Congresso Nacional e do Poder Judiciário. </a:t>
            </a:r>
            <a:endParaRPr lang="pt-BR" sz="28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Comic Sans MS" panose="030F0702030302020204" pitchFamily="66" charset="0"/>
              </a:rPr>
              <a:t>As </a:t>
            </a:r>
            <a:r>
              <a:rPr lang="pt-BR" sz="2800" dirty="0">
                <a:latin typeface="Comic Sans MS" panose="030F0702030302020204" pitchFamily="66" charset="0"/>
              </a:rPr>
              <a:t>Entidades Federativas estaduais, por sua vez, realizam o mesmo trabalho junto aos Governadores, Deputados Estaduais, Prefeitos, Vereadores, outras autoridades e ao público em geral, em </a:t>
            </a:r>
            <a:r>
              <a:rPr lang="pt-BR" sz="2800" dirty="0" smtClean="0">
                <a:latin typeface="Comic Sans MS" panose="030F0702030302020204" pitchFamily="66" charset="0"/>
              </a:rPr>
              <a:t>seus Estados.</a:t>
            </a:r>
          </a:p>
          <a:p>
            <a:pPr algn="r"/>
            <a:r>
              <a:rPr lang="pt-BR" i="1" dirty="0">
                <a:latin typeface="Comic Sans MS" panose="030F0702030302020204" pitchFamily="66" charset="0"/>
              </a:rPr>
              <a:t>REFORMADOR </a:t>
            </a:r>
          </a:p>
          <a:p>
            <a:pPr algn="r"/>
            <a:r>
              <a:rPr lang="pt-BR" dirty="0">
                <a:latin typeface="Comic Sans MS" panose="030F0702030302020204" pitchFamily="66" charset="0"/>
              </a:rPr>
              <a:t>Revista no. 2.051, de fevereiro, 2000</a:t>
            </a:r>
          </a:p>
          <a:p>
            <a:pPr algn="r"/>
            <a:r>
              <a:rPr lang="pt-BR" dirty="0">
                <a:latin typeface="Comic Sans MS" panose="030F0702030302020204" pitchFamily="66" charset="0"/>
              </a:rPr>
              <a:t>Disponível em: http://www.febrasil.org.br</a:t>
            </a:r>
          </a:p>
          <a:p>
            <a:r>
              <a:rPr lang="pt-BR" sz="2800" dirty="0"/>
              <a:t>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8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m para ALLAN KARDEC F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08" y="542076"/>
            <a:ext cx="2447925" cy="3048001"/>
          </a:xfrm>
          <a:prstGeom prst="rect">
            <a:avLst/>
          </a:prstGeom>
          <a:noFill/>
          <a:ln>
            <a:solidFill>
              <a:srgbClr val="FFFFCC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457184" y="964504"/>
            <a:ext cx="7878871" cy="40318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pt-BR" sz="3200" dirty="0" smtClean="0">
              <a:latin typeface="Comic Sans MS" panose="030F0702030302020204" pitchFamily="66" charset="0"/>
            </a:endParaRPr>
          </a:p>
          <a:p>
            <a:pPr algn="ctr"/>
            <a:r>
              <a:rPr lang="pt-BR" sz="32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LIVRO DOS ESPÍRITOS</a:t>
            </a:r>
          </a:p>
          <a:p>
            <a:endParaRPr lang="pt-BR" sz="3200" dirty="0">
              <a:latin typeface="Comic Sans MS" panose="030F0702030302020204" pitchFamily="66" charset="0"/>
            </a:endParaRPr>
          </a:p>
          <a:p>
            <a:pPr algn="ctr"/>
            <a:r>
              <a:rPr lang="pt-BR" sz="3200" dirty="0" smtClean="0">
                <a:latin typeface="Comic Sans MS" panose="030F0702030302020204" pitchFamily="66" charset="0"/>
              </a:rPr>
              <a:t>Perguntas de Kardec ao mundo espiritual e suas respostas.</a:t>
            </a:r>
          </a:p>
          <a:p>
            <a:pPr algn="ctr"/>
            <a:r>
              <a:rPr lang="pt-BR" sz="3200" dirty="0" smtClean="0">
                <a:latin typeface="Comic Sans MS" panose="030F0702030302020204" pitchFamily="66" charset="0"/>
              </a:rPr>
              <a:t>Questões aqui abordadas:</a:t>
            </a:r>
          </a:p>
          <a:p>
            <a:pPr algn="ctr"/>
            <a:r>
              <a:rPr lang="pt-BR" sz="3200" dirty="0" smtClean="0">
                <a:latin typeface="Comic Sans MS" panose="030F0702030302020204" pitchFamily="66" charset="0"/>
              </a:rPr>
              <a:t>358-880-344-359-372-687</a:t>
            </a:r>
          </a:p>
          <a:p>
            <a:pPr algn="ctr"/>
            <a:endParaRPr lang="pt-B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0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foto a vida começa na concepçã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259" y="130909"/>
            <a:ext cx="3743325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50521" y="275573"/>
            <a:ext cx="7903923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Comic Sans MS" panose="030F0702030302020204" pitchFamily="66" charset="0"/>
              </a:rPr>
              <a:t>L.E. questão 358</a:t>
            </a:r>
          </a:p>
          <a:p>
            <a:pPr algn="just"/>
            <a:r>
              <a:rPr lang="pt-BR" sz="2000" dirty="0">
                <a:latin typeface="Comic Sans MS" panose="030F0702030302020204" pitchFamily="66" charset="0"/>
              </a:rPr>
              <a:t>Pergunta — </a:t>
            </a:r>
            <a:r>
              <a:rPr lang="pt-BR" sz="2000" b="1" dirty="0">
                <a:latin typeface="Comic Sans MS" panose="030F0702030302020204" pitchFamily="66" charset="0"/>
              </a:rPr>
              <a:t>Constitui crime a provocação do aborto, em qualquer período da gestação? </a:t>
            </a:r>
            <a:endParaRPr lang="pt-BR" sz="20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pt-BR" sz="2000" dirty="0" smtClean="0">
                <a:latin typeface="Comic Sans MS" panose="030F0702030302020204" pitchFamily="66" charset="0"/>
              </a:rPr>
              <a:t>Resposta </a:t>
            </a:r>
            <a:r>
              <a:rPr lang="pt-BR" sz="2000" b="1" i="1" dirty="0">
                <a:solidFill>
                  <a:srgbClr val="7030A0"/>
                </a:solidFill>
                <a:latin typeface="Comic Sans MS" panose="030F0702030302020204" pitchFamily="66" charset="0"/>
              </a:rPr>
              <a:t>— H</a:t>
            </a:r>
            <a:r>
              <a:rPr lang="pt-BR" sz="2000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á </a:t>
            </a:r>
            <a:r>
              <a:rPr lang="pt-BR" sz="2000" b="1" i="1" dirty="0">
                <a:solidFill>
                  <a:srgbClr val="7030A0"/>
                </a:solidFill>
                <a:latin typeface="Comic Sans MS" panose="030F0702030302020204" pitchFamily="66" charset="0"/>
              </a:rPr>
              <a:t>crime sempre que transgredis a lei de Deus. Uma mãe, ou quem quer que seja, cometerá crime sempre que tirar a vida a uma criança antes do seu nascimento, por isso que impede uma alma de passar pelas provas a que serviria de instrumento o corpo que se estava formando</a:t>
            </a:r>
            <a:r>
              <a:rPr lang="pt-BR" sz="2000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  <a:r>
              <a:rPr lang="pt-BR" sz="2000" dirty="0" smtClean="0">
                <a:latin typeface="Comic Sans MS" panose="030F0702030302020204" pitchFamily="66" charset="0"/>
              </a:rPr>
              <a:t> </a:t>
            </a:r>
            <a:endParaRPr lang="pt-BR" sz="2000" dirty="0">
              <a:latin typeface="Comic Sans MS" panose="030F0702030302020204" pitchFamily="66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0521" y="3051452"/>
            <a:ext cx="10780734" cy="163121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L.E. questão 880</a:t>
            </a:r>
          </a:p>
          <a:p>
            <a:pPr algn="just"/>
            <a:r>
              <a:rPr lang="pt-BR" sz="2000" dirty="0">
                <a:latin typeface="Comic Sans MS" panose="030F0702030302020204" pitchFamily="66" charset="0"/>
              </a:rPr>
              <a:t>Pergunta — </a:t>
            </a:r>
            <a:r>
              <a:rPr lang="pt-BR" sz="2000" b="1" dirty="0" smtClean="0">
                <a:latin typeface="Comic Sans MS" panose="030F0702030302020204" pitchFamily="66" charset="0"/>
              </a:rPr>
              <a:t>Qual </a:t>
            </a:r>
            <a:r>
              <a:rPr lang="pt-BR" sz="2000" b="1" dirty="0">
                <a:latin typeface="Comic Sans MS" panose="030F0702030302020204" pitchFamily="66" charset="0"/>
              </a:rPr>
              <a:t>o primeiro de todos os direitos naturais do homem?</a:t>
            </a:r>
            <a:r>
              <a:rPr lang="pt-BR" sz="2000" dirty="0">
                <a:latin typeface="Comic Sans MS" panose="030F0702030302020204" pitchFamily="66" charset="0"/>
              </a:rPr>
              <a:t> </a:t>
            </a:r>
            <a:endParaRPr lang="pt-BR" sz="2000" dirty="0" smtClean="0">
              <a:latin typeface="Comic Sans MS" panose="030F0702030302020204" pitchFamily="66" charset="0"/>
            </a:endParaRPr>
          </a:p>
          <a:p>
            <a:pPr algn="just"/>
            <a:r>
              <a:rPr lang="pt-BR" sz="2000" dirty="0" smtClean="0">
                <a:latin typeface="Comic Sans MS" panose="030F0702030302020204" pitchFamily="66" charset="0"/>
              </a:rPr>
              <a:t>Resposta </a:t>
            </a:r>
            <a:r>
              <a:rPr lang="pt-BR" sz="2000" dirty="0">
                <a:latin typeface="Comic Sans MS" panose="030F0702030302020204" pitchFamily="66" charset="0"/>
              </a:rPr>
              <a:t>— </a:t>
            </a:r>
            <a:r>
              <a:rPr lang="pt-BR" sz="2000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 </a:t>
            </a:r>
            <a:r>
              <a:rPr lang="pt-BR" sz="2000" b="1" i="1" dirty="0">
                <a:solidFill>
                  <a:srgbClr val="7030A0"/>
                </a:solidFill>
                <a:latin typeface="Comic Sans MS" panose="030F0702030302020204" pitchFamily="66" charset="0"/>
              </a:rPr>
              <a:t>de viver. Por isso é que ninguém tem o </a:t>
            </a:r>
            <a:r>
              <a:rPr lang="pt-BR" sz="2000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direito de </a:t>
            </a:r>
            <a:r>
              <a:rPr lang="pt-BR" sz="2000" b="1" i="1" dirty="0">
                <a:solidFill>
                  <a:srgbClr val="7030A0"/>
                </a:solidFill>
                <a:latin typeface="Comic Sans MS" panose="030F0702030302020204" pitchFamily="66" charset="0"/>
              </a:rPr>
              <a:t>atentar contra a vida de seu semelhante, nem de fazer o que quer que possa comprometer-lhe a existência corporal.</a:t>
            </a:r>
          </a:p>
        </p:txBody>
      </p:sp>
      <p:sp>
        <p:nvSpPr>
          <p:cNvPr id="6" name="Retângulo 5"/>
          <p:cNvSpPr/>
          <p:nvPr/>
        </p:nvSpPr>
        <p:spPr>
          <a:xfrm>
            <a:off x="2058444" y="502711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INÍCIO DA VIDA HUMANA</a:t>
            </a:r>
          </a:p>
          <a:p>
            <a:pPr algn="ctr"/>
            <a:r>
              <a:rPr lang="pt-BR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pt-BR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Doutrina Espírita, está claramente definida a ocasião em que o ser espiritual se insere na estrutura celular, iniciando a vida biológica com todas as suas </a:t>
            </a:r>
            <a:r>
              <a:rPr lang="pt-BR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consequências</a:t>
            </a:r>
            <a:r>
              <a:rPr lang="pt-BR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22751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75782" y="388183"/>
            <a:ext cx="113861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L.E. questão 344</a:t>
            </a:r>
          </a:p>
          <a:p>
            <a:endParaRPr lang="pt-BR" sz="2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Pergunta </a:t>
            </a:r>
            <a:r>
              <a:rPr lang="pt-BR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pt-BR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Em que momento a alma se une ao corpo? </a:t>
            </a:r>
            <a:endParaRPr lang="pt-BR" sz="20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Resposta </a:t>
            </a:r>
            <a:r>
              <a:rPr lang="pt-BR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pt-BR" sz="20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000" b="1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união começa na concepção, mas só é completa por </a:t>
            </a:r>
            <a:r>
              <a:rPr lang="pt-BR" sz="20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ocasião </a:t>
            </a:r>
            <a:r>
              <a:rPr lang="pt-BR" sz="2000" b="1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nascimento. </a:t>
            </a:r>
            <a:endParaRPr lang="pt-BR" sz="2000" b="1" dirty="0" smtClean="0">
              <a:solidFill>
                <a:srgbClr val="7030A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Desde </a:t>
            </a:r>
            <a:r>
              <a:rPr lang="pt-BR" sz="2000" b="1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 instante da concepção, o Espírito designado para habitar certo corpo a este se liga por um laço fluídico, que cada vez mais se vai apertando até ao instante em que a criança vê a luz. </a:t>
            </a:r>
            <a:endParaRPr lang="pt-BR" sz="2000" b="1" dirty="0" smtClean="0">
              <a:solidFill>
                <a:srgbClr val="7030A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2000" b="1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grito, que o recém-nascido solta, anuncia que ela se conta no número dos vivos e dos servos de Deus</a:t>
            </a:r>
            <a:r>
              <a:rPr lang="pt-BR" sz="20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0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Resultado de imagem para foto bebê cordão umbilical mã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84" y="3250505"/>
            <a:ext cx="4509367" cy="360749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foto bebê gritan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998" y="3413344"/>
            <a:ext cx="3490820" cy="2323577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m para foto da alm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280" y="3700320"/>
            <a:ext cx="3051088" cy="2036601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36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2065" y="437791"/>
            <a:ext cx="11699310" cy="2062103"/>
          </a:xfrm>
          <a:prstGeom prst="rect">
            <a:avLst/>
          </a:prstGeom>
          <a:solidFill>
            <a:srgbClr val="FFFFCC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Não se pode conceber o estudo do abortamento sem considerar o princípio da reencarnação.</a:t>
            </a:r>
          </a:p>
          <a:p>
            <a:endParaRPr lang="pt-BR" sz="2000" cap="all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2000" cap="all" dirty="0" smtClean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2000" cap="all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ser é preexistente à concepção, bem como sobrevivente à morte biológica. </a:t>
            </a:r>
            <a:endParaRPr lang="pt-BR" sz="2000" cap="all" dirty="0" smtClean="0">
              <a:solidFill>
                <a:srgbClr val="7030A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t-BR" sz="2000" cap="all" dirty="0" smtClean="0">
              <a:solidFill>
                <a:srgbClr val="7030A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2400" b="1" dirty="0" smtClean="0"/>
              <a:t>Síntese </a:t>
            </a:r>
            <a:r>
              <a:rPr lang="pt-BR" sz="2400" b="1" dirty="0"/>
              <a:t>filosófica do Espiritismo: “Nascer, morrer, renascer ainda e progredir sempre, tal é a </a:t>
            </a:r>
            <a:r>
              <a:rPr lang="pt-BR" sz="2400" b="1" dirty="0" smtClean="0"/>
              <a:t>Lei.”</a:t>
            </a:r>
            <a:endParaRPr lang="pt-BR" sz="2400" b="1" cap="all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19813" y="2843408"/>
            <a:ext cx="8016658" cy="375487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Às vezes, a partir do começo da fala, em torno dos dois anos de idade,  há crianças que parecem demonstrar recordações </a:t>
            </a:r>
            <a:r>
              <a:rPr lang="pt-BR" sz="2000" b="1" dirty="0">
                <a:solidFill>
                  <a:srgbClr val="009900"/>
                </a:solidFill>
                <a:latin typeface="Comic Sans MS" panose="030F0702030302020204" pitchFamily="66" charset="0"/>
              </a:rPr>
              <a:t>referentes a pessoas e fatos existentes ou ocorridas antes de seu </a:t>
            </a:r>
            <a:r>
              <a:rPr lang="pt-BR" sz="2000" b="1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nascimento.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009900"/>
                </a:solidFill>
                <a:latin typeface="Comic Sans MS" panose="030F0702030302020204" pitchFamily="66" charset="0"/>
              </a:rPr>
              <a:t>As crianças não dizem lembrar-se que </a:t>
            </a:r>
            <a:r>
              <a:rPr lang="pt-BR" sz="2000" b="1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veem </a:t>
            </a:r>
            <a:r>
              <a:rPr lang="pt-BR" sz="2000" b="1" dirty="0">
                <a:solidFill>
                  <a:srgbClr val="009900"/>
                </a:solidFill>
                <a:latin typeface="Comic Sans MS" panose="030F0702030302020204" pitchFamily="66" charset="0"/>
              </a:rPr>
              <a:t>tais pessoas ou fatos, mas que são estas pessoas e que vivenciaram pessoalmente estes fatos</a:t>
            </a:r>
            <a:r>
              <a:rPr lang="pt-BR" sz="2000" b="1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990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 termo técnico usado por </a:t>
            </a:r>
            <a:r>
              <a:rPr lang="pt-B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cientistas e parapsicólogos para </a:t>
            </a:r>
            <a:r>
              <a:rPr lang="pt-B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esse tipo as </a:t>
            </a:r>
            <a:r>
              <a:rPr lang="pt-B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lembranças espontâneas de crianças </a:t>
            </a:r>
            <a:r>
              <a:rPr lang="pt-B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é MEMÓRIA EXTRA-CEREBRAL.</a:t>
            </a:r>
            <a:endParaRPr lang="pt-BR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pt-BR" dirty="0"/>
          </a:p>
        </p:txBody>
      </p:sp>
      <p:pic>
        <p:nvPicPr>
          <p:cNvPr id="4098" name="Picture 2" descr="Resultado de imagem para foto de um bebê pensa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27" y="3419604"/>
            <a:ext cx="3224963" cy="2415611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41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cedimento deve ser feito ainda no início da gestação e em casos como o estupro. Foto: Shutterstock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58" y="1734440"/>
            <a:ext cx="333375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24058" y="299747"/>
            <a:ext cx="500008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ABORTO TERAPÊUTICO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08537" y="1016045"/>
            <a:ext cx="7547757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Comic Sans MS" panose="030F0702030302020204" pitchFamily="66" charset="0"/>
              </a:rPr>
              <a:t>L.E. questão 359</a:t>
            </a:r>
          </a:p>
          <a:p>
            <a:pPr algn="just"/>
            <a:r>
              <a:rPr lang="pt-BR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Pergunta — </a:t>
            </a:r>
            <a:r>
              <a:rPr lang="pt-BR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Dado o caso que o nascimento da criança pusesse em perigo a vida da mãe dela, haverá crime em sacrificar-se a primeira para salvar a segunda?</a:t>
            </a:r>
            <a:r>
              <a:rPr lang="pt-BR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0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Resposta </a:t>
            </a:r>
            <a:r>
              <a:rPr lang="pt-BR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pt-BR" sz="2000" b="1" i="1" dirty="0" smtClean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Preferível </a:t>
            </a:r>
            <a:r>
              <a:rPr lang="pt-BR" sz="2000" b="1" i="1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é se sacrifique o ser que ainda não existe a sacrificar-se o que já existe</a:t>
            </a:r>
            <a:r>
              <a:rPr lang="pt-BR" sz="2000" b="1" i="1" dirty="0" smtClean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000" b="1" i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just"/>
            <a:endParaRPr lang="pt-BR" sz="20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just"/>
            <a:endParaRPr lang="pt-BR" sz="2000" dirty="0">
              <a:latin typeface="Comic Sans MS" panose="030F0702030302020204" pitchFamily="66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77238" y="4216812"/>
            <a:ext cx="94571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pt-BR" sz="20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 </a:t>
            </a:r>
            <a:r>
              <a:rPr lang="pt-BR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 avanço da Medicina, torna-se cada vez mais escassa a indicação desse tipo de abortamento. </a:t>
            </a:r>
            <a:endParaRPr lang="pt-BR" sz="20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pt-BR" sz="20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Essa </a:t>
            </a:r>
            <a:r>
              <a:rPr lang="pt-BR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indicação de aborto, todavia, com as angústias que provoca, mostra-se como situação de </a:t>
            </a:r>
            <a:r>
              <a:rPr lang="pt-BR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prova e resgate </a:t>
            </a:r>
            <a:r>
              <a:rPr lang="pt-BR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para pais e filhos, que experimentam a dor educativa em situação limite, propiciando, desse modo, a reparação e o aprendizado necessários.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978727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m para adoção de uma criança f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441" y="149387"/>
            <a:ext cx="3369971" cy="223805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60207" y="369714"/>
            <a:ext cx="748634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ABORTO POR MOTIVO DE ESTUPRO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5365" y="1582341"/>
            <a:ext cx="8968636" cy="4679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Justo é se perguntar, se foi a criança que cometeu o crime. </a:t>
            </a:r>
            <a:endParaRPr lang="pt-BR" sz="20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Por </a:t>
            </a:r>
            <a:r>
              <a:rPr lang="pt-BR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que </a:t>
            </a:r>
            <a:r>
              <a:rPr lang="pt-BR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imputar-lhe </a:t>
            </a:r>
            <a:r>
              <a:rPr lang="pt-BR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responsabilidade por um delito no qual ela não tomou parte? </a:t>
            </a:r>
            <a:endParaRPr lang="pt-BR" sz="20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Portanto</a:t>
            </a:r>
            <a:r>
              <a:rPr lang="pt-BR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mesmo quando uma gestação decorre de uma violência, como o estupro, a posição espírita é absolutamente contrária à proposta do aborto, ainda que haja respaldo na legislação humana. </a:t>
            </a:r>
            <a:endParaRPr lang="pt-BR" sz="20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pt-BR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caso de estupro, quando a mulher não se sinta com estrutura psicológica para criar o filho, cabe à sociedade e aos órgãos governamentais facilitar e estimular a </a:t>
            </a:r>
            <a:r>
              <a:rPr lang="pt-BR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adoção da criança </a:t>
            </a:r>
            <a:r>
              <a:rPr lang="pt-BR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nascida, ao invés de promover a sua morte legal. </a:t>
            </a:r>
            <a:endParaRPr lang="pt-BR" sz="20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direito à vida está, naturalmente, acima do ilusório conforto psicológico da mulher. </a:t>
            </a:r>
            <a:endParaRPr lang="pt-BR" sz="2000" dirty="0"/>
          </a:p>
        </p:txBody>
      </p:sp>
      <p:pic>
        <p:nvPicPr>
          <p:cNvPr id="5124" name="Picture 4" descr="Resultado de imagem para adoção de uma criança foto dois home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214" y="2807837"/>
            <a:ext cx="2762991" cy="1841994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652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1223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Algerian</vt:lpstr>
      <vt:lpstr>Arial</vt:lpstr>
      <vt:lpstr>Calibri</vt:lpstr>
      <vt:lpstr>Calibri Light</vt:lpstr>
      <vt:lpstr>Comic Sans MS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Cliente</cp:lastModifiedBy>
  <cp:revision>19</cp:revision>
  <dcterms:created xsi:type="dcterms:W3CDTF">2016-11-01T19:38:56Z</dcterms:created>
  <dcterms:modified xsi:type="dcterms:W3CDTF">2016-11-08T21:32:09Z</dcterms:modified>
</cp:coreProperties>
</file>