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6" r:id="rId2"/>
    <p:sldId id="328" r:id="rId3"/>
    <p:sldId id="312" r:id="rId4"/>
    <p:sldId id="259" r:id="rId5"/>
    <p:sldId id="257" r:id="rId6"/>
    <p:sldId id="265" r:id="rId7"/>
    <p:sldId id="311" r:id="rId8"/>
    <p:sldId id="269" r:id="rId9"/>
    <p:sldId id="313" r:id="rId10"/>
    <p:sldId id="314" r:id="rId11"/>
    <p:sldId id="273" r:id="rId12"/>
    <p:sldId id="305" r:id="rId13"/>
    <p:sldId id="316" r:id="rId14"/>
    <p:sldId id="323" r:id="rId15"/>
    <p:sldId id="317" r:id="rId16"/>
    <p:sldId id="279" r:id="rId17"/>
    <p:sldId id="324" r:id="rId18"/>
    <p:sldId id="281" r:id="rId19"/>
    <p:sldId id="267" r:id="rId20"/>
    <p:sldId id="266" r:id="rId21"/>
    <p:sldId id="277" r:id="rId22"/>
    <p:sldId id="325" r:id="rId23"/>
    <p:sldId id="283" r:id="rId24"/>
    <p:sldId id="326"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170"/>
    <a:srgbClr val="008000"/>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76" d="100"/>
          <a:sy n="76" d="100"/>
        </p:scale>
        <p:origin x="84" y="780"/>
      </p:cViewPr>
      <p:guideLst/>
    </p:cSldViewPr>
  </p:slideViewPr>
  <p:notesTextViewPr>
    <p:cViewPr>
      <p:scale>
        <a:sx n="1" d="1"/>
        <a:sy n="1" d="1"/>
      </p:scale>
      <p:origin x="0" y="0"/>
    </p:cViewPr>
  </p:notesTextViewPr>
  <p:sorterViewPr>
    <p:cViewPr>
      <p:scale>
        <a:sx n="100" d="100"/>
        <a:sy n="100" d="100"/>
      </p:scale>
      <p:origin x="0" y="-47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D2B5D-D572-411A-8295-43A76223BF04}" type="datetimeFigureOut">
              <a:rPr lang="pt-BR" smtClean="0"/>
              <a:t>15/11/2016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82FBD-F704-49BC-8035-F4B702313616}" type="slidenum">
              <a:rPr lang="pt-BR" smtClean="0"/>
              <a:t>‹nº›</a:t>
            </a:fld>
            <a:endParaRPr lang="pt-BR"/>
          </a:p>
        </p:txBody>
      </p:sp>
    </p:spTree>
    <p:extLst>
      <p:ext uri="{BB962C8B-B14F-4D97-AF65-F5344CB8AC3E}">
        <p14:creationId xmlns:p14="http://schemas.microsoft.com/office/powerpoint/2010/main" val="77916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B43DA9E-ED77-496E-8348-94AE4555A8D1}" type="slidenum">
              <a:rPr lang="pt-BR" b="0"/>
              <a:pPr/>
              <a:t>3</a:t>
            </a:fld>
            <a:endParaRPr lang="pt-BR" b="0"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pt-BR" dirty="0" smtClean="0"/>
              <a:t>O termo </a:t>
            </a:r>
            <a:r>
              <a:rPr lang="pt-BR" b="1" dirty="0" smtClean="0"/>
              <a:t>doutrina</a:t>
            </a:r>
            <a:r>
              <a:rPr lang="pt-BR" dirty="0" smtClean="0"/>
              <a:t> pode ser definido como o conjunto de princípios que servem de base a um sistema religioso, político, filosófico, científico, entre outros.</a:t>
            </a:r>
          </a:p>
          <a:p>
            <a:pPr eaLnBrk="1" hangingPunct="1"/>
            <a:endParaRPr lang="pt-BR" dirty="0" smtClean="0"/>
          </a:p>
          <a:p>
            <a:pPr eaLnBrk="1" hangingPunct="1"/>
            <a:endParaRPr lang="pt-BR" dirty="0" smtClean="0"/>
          </a:p>
        </p:txBody>
      </p:sp>
    </p:spTree>
    <p:extLst>
      <p:ext uri="{BB962C8B-B14F-4D97-AF65-F5344CB8AC3E}">
        <p14:creationId xmlns:p14="http://schemas.microsoft.com/office/powerpoint/2010/main" val="246811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5111227-37DC-4BF9-AE50-458326D4FDAA}" type="slidenum">
              <a:rPr lang="pt-BR" b="0"/>
              <a:pPr/>
              <a:t>6</a:t>
            </a:fld>
            <a:endParaRPr lang="pt-BR"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pt-BR" smtClean="0"/>
              <a:t>O termo </a:t>
            </a:r>
            <a:r>
              <a:rPr lang="pt-BR" b="1" smtClean="0"/>
              <a:t>doutrina</a:t>
            </a:r>
            <a:r>
              <a:rPr lang="pt-BR" smtClean="0"/>
              <a:t> pode ser definido como o conjunto de princípios que servem de base a um sistema religioso, político, filosófico, científico, entre outros.</a:t>
            </a:r>
          </a:p>
          <a:p>
            <a:pPr eaLnBrk="1" hangingPunct="1"/>
            <a:endParaRPr lang="pt-BR" smtClean="0"/>
          </a:p>
          <a:p>
            <a:pPr eaLnBrk="1" hangingPunct="1"/>
            <a:endParaRPr lang="pt-BR" smtClean="0"/>
          </a:p>
        </p:txBody>
      </p:sp>
    </p:spTree>
    <p:extLst>
      <p:ext uri="{BB962C8B-B14F-4D97-AF65-F5344CB8AC3E}">
        <p14:creationId xmlns:p14="http://schemas.microsoft.com/office/powerpoint/2010/main" val="259547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CF65801-C253-43D1-ABEA-614DDBEE1F34}" type="slidenum">
              <a:rPr lang="pt-BR" b="0"/>
              <a:pPr/>
              <a:t>8</a:t>
            </a:fld>
            <a:endParaRPr lang="pt-BR" b="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pt-BR" dirty="0" smtClean="0"/>
              <a:t>O termo </a:t>
            </a:r>
            <a:r>
              <a:rPr lang="pt-BR" b="1" dirty="0" smtClean="0"/>
              <a:t>doutrina</a:t>
            </a:r>
            <a:r>
              <a:rPr lang="pt-BR" dirty="0" smtClean="0"/>
              <a:t> pode ser definido como o conjunto de princípios que servem de base a um sistema religioso, político, filosófico, científico, entre outros.</a:t>
            </a:r>
          </a:p>
          <a:p>
            <a:pPr eaLnBrk="1" hangingPunct="1"/>
            <a:endParaRPr lang="pt-BR" dirty="0" smtClean="0"/>
          </a:p>
          <a:p>
            <a:pPr eaLnBrk="1" hangingPunct="1"/>
            <a:endParaRPr lang="pt-BR" dirty="0" smtClean="0"/>
          </a:p>
        </p:txBody>
      </p:sp>
    </p:spTree>
    <p:extLst>
      <p:ext uri="{BB962C8B-B14F-4D97-AF65-F5344CB8AC3E}">
        <p14:creationId xmlns:p14="http://schemas.microsoft.com/office/powerpoint/2010/main" val="390756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DE354EC-838D-4390-808D-1A0E547B747B}" type="slidenum">
              <a:rPr lang="pt-BR" b="0"/>
              <a:pPr/>
              <a:t>11</a:t>
            </a:fld>
            <a:endParaRPr lang="pt-BR" b="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pt-BR" dirty="0" smtClean="0"/>
              <a:t>O termo </a:t>
            </a:r>
            <a:r>
              <a:rPr lang="pt-BR" b="1" dirty="0" smtClean="0"/>
              <a:t>doutrina</a:t>
            </a:r>
            <a:r>
              <a:rPr lang="pt-BR" dirty="0" smtClean="0"/>
              <a:t> pode ser definido como o conjunto de princípios que servem de base a um sistema religioso, político, filosófico, científico, entre outros.</a:t>
            </a:r>
          </a:p>
          <a:p>
            <a:pPr eaLnBrk="1" hangingPunct="1"/>
            <a:endParaRPr lang="pt-BR" dirty="0" smtClean="0"/>
          </a:p>
          <a:p>
            <a:pPr eaLnBrk="1" hangingPunct="1"/>
            <a:endParaRPr lang="pt-BR" dirty="0" smtClean="0"/>
          </a:p>
        </p:txBody>
      </p:sp>
    </p:spTree>
    <p:extLst>
      <p:ext uri="{BB962C8B-B14F-4D97-AF65-F5344CB8AC3E}">
        <p14:creationId xmlns:p14="http://schemas.microsoft.com/office/powerpoint/2010/main" val="295833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A73ED898-8407-495D-8A8A-EEA1FB6ACFF9}" type="datetimeFigureOut">
              <a:rPr lang="pt-BR" smtClean="0"/>
              <a:t>15/11/2016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47030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73ED898-8407-495D-8A8A-EEA1FB6ACFF9}" type="datetimeFigureOut">
              <a:rPr lang="pt-BR" smtClean="0"/>
              <a:t>15/11/2016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92033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73ED898-8407-495D-8A8A-EEA1FB6ACFF9}" type="datetimeFigureOut">
              <a:rPr lang="pt-BR" smtClean="0"/>
              <a:t>15/11/2016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345906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73ED898-8407-495D-8A8A-EEA1FB6ACFF9}" type="datetimeFigureOut">
              <a:rPr lang="pt-BR" smtClean="0"/>
              <a:t>15/11/2016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5646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73ED898-8407-495D-8A8A-EEA1FB6ACFF9}" type="datetimeFigureOut">
              <a:rPr lang="pt-BR" smtClean="0"/>
              <a:t>15/11/2016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377673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73ED898-8407-495D-8A8A-EEA1FB6ACFF9}" type="datetimeFigureOut">
              <a:rPr lang="pt-BR" smtClean="0"/>
              <a:t>15/11/2016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254655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A73ED898-8407-495D-8A8A-EEA1FB6ACFF9}" type="datetimeFigureOut">
              <a:rPr lang="pt-BR" smtClean="0"/>
              <a:t>15/11/2016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121784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A73ED898-8407-495D-8A8A-EEA1FB6ACFF9}" type="datetimeFigureOut">
              <a:rPr lang="pt-BR" smtClean="0"/>
              <a:t>15/11/2016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24891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ED898-8407-495D-8A8A-EEA1FB6ACFF9}" type="datetimeFigureOut">
              <a:rPr lang="pt-BR" smtClean="0"/>
              <a:t>15/11/2016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400532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A73ED898-8407-495D-8A8A-EEA1FB6ACFF9}" type="datetimeFigureOut">
              <a:rPr lang="pt-BR" smtClean="0"/>
              <a:t>15/11/2016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160824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A73ED898-8407-495D-8A8A-EEA1FB6ACFF9}" type="datetimeFigureOut">
              <a:rPr lang="pt-BR" smtClean="0"/>
              <a:t>15/11/2016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9728C85-E073-448C-AD3F-40193C0A04D7}" type="slidenum">
              <a:rPr lang="pt-BR" smtClean="0"/>
              <a:t>‹nº›</a:t>
            </a:fld>
            <a:endParaRPr lang="pt-BR"/>
          </a:p>
        </p:txBody>
      </p:sp>
    </p:spTree>
    <p:extLst>
      <p:ext uri="{BB962C8B-B14F-4D97-AF65-F5344CB8AC3E}">
        <p14:creationId xmlns:p14="http://schemas.microsoft.com/office/powerpoint/2010/main" val="86446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ED898-8407-495D-8A8A-EEA1FB6ACFF9}" type="datetimeFigureOut">
              <a:rPr lang="pt-BR" smtClean="0"/>
              <a:t>15/11/2016</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28C85-E073-448C-AD3F-40193C0A04D7}" type="slidenum">
              <a:rPr lang="pt-BR" smtClean="0"/>
              <a:t>‹nº›</a:t>
            </a:fld>
            <a:endParaRPr lang="pt-BR"/>
          </a:p>
        </p:txBody>
      </p:sp>
    </p:spTree>
    <p:extLst>
      <p:ext uri="{BB962C8B-B14F-4D97-AF65-F5344CB8AC3E}">
        <p14:creationId xmlns:p14="http://schemas.microsoft.com/office/powerpoint/2010/main" val="21251310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7oEvK9eSZt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_qgdUmLrk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sultado de imagem para cidade de Rochester 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34"/>
            <a:ext cx="12192000" cy="697073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3"/>
          <p:cNvSpPr txBox="1">
            <a:spLocks/>
          </p:cNvSpPr>
          <p:nvPr/>
        </p:nvSpPr>
        <p:spPr>
          <a:xfrm>
            <a:off x="3838459" y="481837"/>
            <a:ext cx="8542185" cy="1311128"/>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pt-BR" sz="3200" i="1" dirty="0" smtClean="0">
                <a:solidFill>
                  <a:srgbClr val="FFFF00"/>
                </a:solidFill>
                <a:effectLst>
                  <a:outerShdw blurRad="38100" dist="38100" dir="2700000" algn="tl">
                    <a:srgbClr val="000000">
                      <a:alpha val="43137"/>
                    </a:srgbClr>
                  </a:outerShdw>
                </a:effectLst>
                <a:latin typeface="Algerian" panose="04020705040A02060702" pitchFamily="82" charset="0"/>
              </a:rPr>
              <a:t>CENTRO ESPÍRITA VINHAS DO SENHOR</a:t>
            </a:r>
          </a:p>
          <a:p>
            <a:r>
              <a:rPr lang="pt-BR" sz="3200" i="1" dirty="0">
                <a:solidFill>
                  <a:srgbClr val="FFFF00"/>
                </a:solidFill>
                <a:latin typeface="Algerian" panose="04020705040A02060702" pitchFamily="82" charset="0"/>
              </a:rPr>
              <a:t>Grupo de </a:t>
            </a:r>
            <a:r>
              <a:rPr lang="pt-BR" sz="3200" i="1" dirty="0" smtClean="0">
                <a:solidFill>
                  <a:srgbClr val="FFFF00"/>
                </a:solidFill>
                <a:latin typeface="Algerian" panose="04020705040A02060702" pitchFamily="82" charset="0"/>
              </a:rPr>
              <a:t>Estudos</a:t>
            </a:r>
          </a:p>
          <a:p>
            <a:r>
              <a:rPr lang="pt-BR" sz="2400" i="1" dirty="0">
                <a:solidFill>
                  <a:srgbClr val="FFFF00"/>
                </a:solidFill>
                <a:latin typeface="Algerian" panose="04020705040A02060702" pitchFamily="82" charset="0"/>
              </a:rPr>
              <a:t> </a:t>
            </a:r>
            <a:r>
              <a:rPr lang="pt-BR" sz="2400" b="1" i="1" dirty="0">
                <a:solidFill>
                  <a:srgbClr val="FFFF00"/>
                </a:solidFill>
                <a:latin typeface="Comic Sans MS" panose="030F0702030302020204" pitchFamily="66" charset="0"/>
              </a:rPr>
              <a:t>“Caminhando com o Espiritismo”</a:t>
            </a:r>
            <a:endParaRPr lang="pt-BR" sz="2400" i="1" dirty="0">
              <a:solidFill>
                <a:srgbClr val="FFFF00"/>
              </a:solidFill>
              <a:effectLst>
                <a:outerShdw blurRad="38100" dist="38100" dir="2700000" algn="tl">
                  <a:srgbClr val="000000">
                    <a:alpha val="43137"/>
                  </a:srgbClr>
                </a:outerShdw>
              </a:effectLst>
              <a:latin typeface="Algerian" panose="04020705040A02060702" pitchFamily="82" charset="0"/>
            </a:endParaRPr>
          </a:p>
        </p:txBody>
      </p:sp>
      <p:sp>
        <p:nvSpPr>
          <p:cNvPr id="6" name="Retângulo 5"/>
          <p:cNvSpPr/>
          <p:nvPr/>
        </p:nvSpPr>
        <p:spPr>
          <a:xfrm>
            <a:off x="643756" y="5009791"/>
            <a:ext cx="8587926" cy="1569660"/>
          </a:xfrm>
          <a:prstGeom prst="rect">
            <a:avLst/>
          </a:prstGeom>
        </p:spPr>
        <p:txBody>
          <a:bodyPr wrap="square">
            <a:spAutoFit/>
          </a:bodyPr>
          <a:lstStyle/>
          <a:p>
            <a:r>
              <a:rPr lang="pt-BR" sz="3200" dirty="0" smtClean="0">
                <a:solidFill>
                  <a:srgbClr val="FFFF00"/>
                </a:solidFill>
                <a:latin typeface="Comic Sans MS" panose="030F0702030302020204" pitchFamily="66" charset="0"/>
              </a:rPr>
              <a:t>17º. Caminhar:</a:t>
            </a:r>
          </a:p>
          <a:p>
            <a:r>
              <a:rPr lang="pt-BR" sz="3200" i="1" dirty="0" smtClean="0">
                <a:solidFill>
                  <a:srgbClr val="FFFF00"/>
                </a:solidFill>
                <a:latin typeface="Comic Sans MS" panose="030F0702030302020204" pitchFamily="66" charset="0"/>
              </a:rPr>
              <a:t>Fenômenos que antecederam o Espiritismo. Parte I – Hydesville. </a:t>
            </a:r>
            <a:endParaRPr lang="pt-BR" sz="3200" i="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17430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22337" y="650231"/>
            <a:ext cx="8946715" cy="2785378"/>
          </a:xfrm>
          <a:prstGeom prst="rect">
            <a:avLst/>
          </a:prstGeom>
          <a:solidFill>
            <a:schemeClr val="bg2">
              <a:lumMod val="20000"/>
              <a:lumOff val="80000"/>
            </a:schemeClr>
          </a:solidFill>
        </p:spPr>
        <p:txBody>
          <a:bodyPr wrap="square" rtlCol="0">
            <a:spAutoFit/>
          </a:bodyPr>
          <a:lstStyle/>
          <a:p>
            <a:pPr marL="342900">
              <a:lnSpc>
                <a:spcPts val="3000"/>
              </a:lnSpc>
              <a:buFont typeface="Wingdings" panose="05000000000000000000" pitchFamily="2" charset="2"/>
              <a:buChar char="Ø"/>
            </a:pPr>
            <a:r>
              <a:rPr lang="pt-BR" sz="2200" dirty="0" smtClean="0">
                <a:solidFill>
                  <a:srgbClr val="002060"/>
                </a:solidFill>
                <a:latin typeface="Comic Sans MS" panose="030F0702030302020204" pitchFamily="66" charset="0"/>
              </a:rPr>
              <a:t>No verão daquele mesmo ano, alguns homens de Hydesville e mais outros de Rochester retomaram a escavação. </a:t>
            </a:r>
          </a:p>
          <a:p>
            <a:pPr marL="342900">
              <a:lnSpc>
                <a:spcPts val="3000"/>
              </a:lnSpc>
              <a:buFont typeface="Wingdings" panose="05000000000000000000" pitchFamily="2" charset="2"/>
              <a:buChar char="Ø"/>
            </a:pPr>
            <a:r>
              <a:rPr lang="pt-BR" sz="2200" dirty="0" smtClean="0">
                <a:solidFill>
                  <a:srgbClr val="002060"/>
                </a:solidFill>
                <a:latin typeface="Comic Sans MS" panose="030F0702030302020204" pitchFamily="66" charset="0"/>
              </a:rPr>
              <a:t>A um metro e meio encontraram uma taboa, depois carvão e cal. </a:t>
            </a:r>
          </a:p>
          <a:p>
            <a:pPr marL="342900">
              <a:lnSpc>
                <a:spcPts val="3000"/>
              </a:lnSpc>
              <a:buFont typeface="Wingdings" panose="05000000000000000000" pitchFamily="2" charset="2"/>
              <a:buChar char="Ø"/>
            </a:pPr>
            <a:r>
              <a:rPr lang="pt-BR" sz="2200" dirty="0" smtClean="0">
                <a:solidFill>
                  <a:srgbClr val="002060"/>
                </a:solidFill>
                <a:latin typeface="Comic Sans MS" panose="030F0702030302020204" pitchFamily="66" charset="0"/>
              </a:rPr>
              <a:t>Finalmente, cabelos e ossos, declarados esqueleto humano.</a:t>
            </a:r>
          </a:p>
          <a:p>
            <a:pPr marL="342900">
              <a:lnSpc>
                <a:spcPts val="3000"/>
              </a:lnSpc>
            </a:pPr>
            <a:r>
              <a:rPr lang="pt-BR" sz="2200" dirty="0" smtClean="0">
                <a:solidFill>
                  <a:srgbClr val="00B050"/>
                </a:solidFill>
                <a:latin typeface="Comic Sans MS" panose="030F0702030302020204" pitchFamily="66" charset="0"/>
              </a:rPr>
              <a:t>(restos iniciais do corpo)</a:t>
            </a:r>
          </a:p>
          <a:p>
            <a:pPr marL="342900">
              <a:lnSpc>
                <a:spcPts val="3000"/>
              </a:lnSpc>
            </a:pPr>
            <a:endParaRPr lang="pt-BR" sz="2200" dirty="0" smtClean="0">
              <a:solidFill>
                <a:srgbClr val="002060"/>
              </a:solidFill>
              <a:latin typeface="Comic Sans MS" panose="030F0702030302020204" pitchFamily="66" charset="0"/>
            </a:endParaRPr>
          </a:p>
        </p:txBody>
      </p:sp>
      <p:sp>
        <p:nvSpPr>
          <p:cNvPr id="7" name="CaixaDeTexto 6"/>
          <p:cNvSpPr txBox="1"/>
          <p:nvPr/>
        </p:nvSpPr>
        <p:spPr>
          <a:xfrm>
            <a:off x="222337" y="133082"/>
            <a:ext cx="6444640" cy="461665"/>
          </a:xfrm>
          <a:prstGeom prst="rect">
            <a:avLst/>
          </a:prstGeom>
          <a:solidFill>
            <a:srgbClr val="C00000"/>
          </a:solidFill>
        </p:spPr>
        <p:txBody>
          <a:bodyPr wrap="square" rtlCol="0">
            <a:spAutoFit/>
          </a:bodyPr>
          <a:lstStyle/>
          <a:p>
            <a:r>
              <a:rPr lang="pt-BR" sz="2400" dirty="0" smtClean="0">
                <a:latin typeface="Comic Sans MS" panose="030F0702030302020204" pitchFamily="66" charset="0"/>
              </a:rPr>
              <a:t>REINÍCIO DA BUSCA DO CORPO</a:t>
            </a:r>
            <a:endParaRPr lang="pt-BR" sz="2400" dirty="0">
              <a:latin typeface="Comic Sans MS" panose="030F0702030302020204" pitchFamily="66" charset="0"/>
            </a:endParaRPr>
          </a:p>
        </p:txBody>
      </p:sp>
      <p:sp>
        <p:nvSpPr>
          <p:cNvPr id="8" name="CaixaDeTexto 7"/>
          <p:cNvSpPr txBox="1"/>
          <p:nvPr/>
        </p:nvSpPr>
        <p:spPr>
          <a:xfrm>
            <a:off x="2367420" y="3631381"/>
            <a:ext cx="9720196" cy="3123932"/>
          </a:xfrm>
          <a:prstGeom prst="rect">
            <a:avLst/>
          </a:prstGeom>
          <a:solidFill>
            <a:schemeClr val="accent2">
              <a:lumMod val="20000"/>
              <a:lumOff val="80000"/>
            </a:schemeClr>
          </a:solidFill>
        </p:spPr>
        <p:txBody>
          <a:bodyPr wrap="square" rtlCol="0">
            <a:spAutoFit/>
          </a:bodyPr>
          <a:lstStyle/>
          <a:p>
            <a:pPr marL="342900">
              <a:lnSpc>
                <a:spcPts val="3000"/>
              </a:lnSpc>
              <a:buFont typeface="Wingdings" panose="05000000000000000000" pitchFamily="2" charset="2"/>
              <a:buChar char="Ø"/>
            </a:pPr>
            <a:r>
              <a:rPr lang="pt-BR" sz="2200" dirty="0">
                <a:solidFill>
                  <a:srgbClr val="002060"/>
                </a:solidFill>
                <a:latin typeface="Comic Sans MS" panose="030F0702030302020204" pitchFamily="66" charset="0"/>
              </a:rPr>
              <a:t>Só 56 anos mais tarde foi feita uma descoberta que provou que alguém realmente havia sido enterrado na adega. Tal descoberta foi feita por meninos de escola que brincavam na adega.</a:t>
            </a:r>
          </a:p>
          <a:p>
            <a:pPr marL="342900">
              <a:lnSpc>
                <a:spcPts val="3000"/>
              </a:lnSpc>
              <a:buFont typeface="Wingdings" panose="05000000000000000000" pitchFamily="2" charset="2"/>
              <a:buChar char="Ø"/>
            </a:pPr>
            <a:r>
              <a:rPr lang="pt-BR" sz="2200" dirty="0">
                <a:solidFill>
                  <a:srgbClr val="002060"/>
                </a:solidFill>
                <a:latin typeface="Comic Sans MS" panose="030F0702030302020204" pitchFamily="66" charset="0"/>
              </a:rPr>
              <a:t>O dono da casa, Sr. Hyde, constatou o esqueleto humano</a:t>
            </a:r>
            <a:r>
              <a:rPr lang="pt-BR" sz="2200" dirty="0">
                <a:latin typeface="Comic Sans MS" panose="030F0702030302020204" pitchFamily="66" charset="0"/>
              </a:rPr>
              <a:t> </a:t>
            </a:r>
            <a:r>
              <a:rPr lang="pt-BR" sz="2200" dirty="0">
                <a:solidFill>
                  <a:srgbClr val="FF0000"/>
                </a:solidFill>
                <a:latin typeface="Comic Sans MS" panose="030F0702030302020204" pitchFamily="66" charset="0"/>
              </a:rPr>
              <a:t>quase completo</a:t>
            </a:r>
            <a:r>
              <a:rPr lang="pt-BR" sz="2200" dirty="0">
                <a:solidFill>
                  <a:srgbClr val="002060"/>
                </a:solidFill>
                <a:latin typeface="Comic Sans MS" panose="030F0702030302020204" pitchFamily="66" charset="0"/>
              </a:rPr>
              <a:t> era mesmo do mascate Charles Rosma. Ossos e uma lata que pertencia ao vendedor</a:t>
            </a:r>
            <a:r>
              <a:rPr lang="pt-BR" sz="2200" dirty="0" smtClean="0">
                <a:solidFill>
                  <a:srgbClr val="002060"/>
                </a:solidFill>
                <a:latin typeface="Comic Sans MS" panose="030F0702030302020204" pitchFamily="66" charset="0"/>
              </a:rPr>
              <a:t>.</a:t>
            </a:r>
          </a:p>
          <a:p>
            <a:pPr marL="342900">
              <a:lnSpc>
                <a:spcPts val="3000"/>
              </a:lnSpc>
              <a:buFont typeface="Wingdings" panose="05000000000000000000" pitchFamily="2" charset="2"/>
              <a:buChar char="Ø"/>
            </a:pPr>
            <a:r>
              <a:rPr lang="pt-BR" sz="2200" dirty="0" smtClean="0">
                <a:solidFill>
                  <a:srgbClr val="002060"/>
                </a:solidFill>
                <a:latin typeface="Comic Sans MS" panose="030F0702030302020204" pitchFamily="66" charset="0"/>
              </a:rPr>
              <a:t>Era o esqueleto, agora quase completo. Entre a terra e a parede.</a:t>
            </a:r>
            <a:endParaRPr lang="pt-BR" sz="2200" dirty="0">
              <a:solidFill>
                <a:srgbClr val="FF0000"/>
              </a:solidFill>
              <a:latin typeface="Comic Sans MS" panose="030F0702030302020204" pitchFamily="66" charset="0"/>
            </a:endParaRPr>
          </a:p>
          <a:p>
            <a:endParaRPr lang="pt-BR" sz="2200" dirty="0"/>
          </a:p>
        </p:txBody>
      </p:sp>
      <p:sp>
        <p:nvSpPr>
          <p:cNvPr id="9" name="CaixaDeTexto 8"/>
          <p:cNvSpPr txBox="1"/>
          <p:nvPr/>
        </p:nvSpPr>
        <p:spPr>
          <a:xfrm>
            <a:off x="5304773" y="3047690"/>
            <a:ext cx="6782843" cy="461665"/>
          </a:xfrm>
          <a:prstGeom prst="rect">
            <a:avLst/>
          </a:prstGeom>
          <a:solidFill>
            <a:srgbClr val="C00000"/>
          </a:solidFill>
        </p:spPr>
        <p:txBody>
          <a:bodyPr wrap="square" rtlCol="0">
            <a:spAutoFit/>
          </a:bodyPr>
          <a:lstStyle/>
          <a:p>
            <a:r>
              <a:rPr lang="pt-BR" sz="2400" dirty="0" smtClean="0">
                <a:latin typeface="Comic Sans MS" panose="030F0702030302020204" pitchFamily="66" charset="0"/>
              </a:rPr>
              <a:t>FINALMENTE... O RESTO DO CORPO</a:t>
            </a:r>
            <a:endParaRPr lang="pt-BR" sz="2400" dirty="0">
              <a:latin typeface="Comic Sans MS" panose="030F0702030302020204" pitchFamily="66" charset="0"/>
            </a:endParaRPr>
          </a:p>
        </p:txBody>
      </p:sp>
      <p:pic>
        <p:nvPicPr>
          <p:cNvPr id="10" name="Picture 6" descr="fi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587" y="547589"/>
            <a:ext cx="3427413" cy="237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foto homem preso na pare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2" y="3983277"/>
            <a:ext cx="2279738" cy="291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2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2029217" y="5172023"/>
            <a:ext cx="9181578" cy="1412694"/>
          </a:xfrm>
          <a:prstGeom prst="rect">
            <a:avLst/>
          </a:prstGeom>
          <a:solidFill>
            <a:schemeClr val="tx2"/>
          </a:solidFill>
          <a:ln>
            <a:noFill/>
          </a:ln>
          <a:effectLst/>
          <a:extLst/>
        </p:spPr>
        <p:txBody>
          <a:bodyPr wrap="square">
            <a:spAutoFit/>
          </a:bodyPr>
          <a:lstStyle/>
          <a:p>
            <a:pPr algn="ctr" eaLnBrk="1" hangingPunct="1">
              <a:lnSpc>
                <a:spcPct val="130000"/>
              </a:lnSpc>
              <a:defRPr/>
            </a:pPr>
            <a:r>
              <a:rPr lang="pt-BR" sz="2200" dirty="0">
                <a:solidFill>
                  <a:srgbClr val="003300"/>
                </a:solidFill>
                <a:latin typeface="Comic Sans MS" panose="030F0702030302020204" pitchFamily="66" charset="0"/>
              </a:rPr>
              <a:t>Renomadas pessoas, tanto na América como na Europa, estudaram com rigor e profundidade esses fenômenos, sendo sempre comprovada a veracidade dos fatos.</a:t>
            </a:r>
          </a:p>
        </p:txBody>
      </p:sp>
      <p:sp>
        <p:nvSpPr>
          <p:cNvPr id="173064" name="Text Box 8"/>
          <p:cNvSpPr txBox="1">
            <a:spLocks noChangeArrowheads="1"/>
          </p:cNvSpPr>
          <p:nvPr/>
        </p:nvSpPr>
        <p:spPr bwMode="auto">
          <a:xfrm>
            <a:off x="529215" y="1054841"/>
            <a:ext cx="8063640" cy="1852815"/>
          </a:xfrm>
          <a:prstGeom prst="rect">
            <a:avLst/>
          </a:prstGeom>
          <a:solidFill>
            <a:schemeClr val="accent4">
              <a:lumMod val="20000"/>
              <a:lumOff val="80000"/>
            </a:schemeClr>
          </a:solidFill>
          <a:ln>
            <a:noFill/>
          </a:ln>
          <a:effectLst/>
          <a:extLst/>
        </p:spPr>
        <p:txBody>
          <a:bodyPr wrap="square">
            <a:spAutoFit/>
          </a:bodyPr>
          <a:lstStyle/>
          <a:p>
            <a:pPr algn="ctr" eaLnBrk="1" hangingPunct="1">
              <a:lnSpc>
                <a:spcPct val="130000"/>
              </a:lnSpc>
              <a:defRPr/>
            </a:pPr>
            <a:r>
              <a:rPr lang="pt-BR" sz="2200" b="1" dirty="0">
                <a:solidFill>
                  <a:srgbClr val="000099"/>
                </a:solidFill>
                <a:latin typeface="Comic Sans MS" panose="030F0702030302020204" pitchFamily="66" charset="0"/>
              </a:rPr>
              <a:t>Vários fenômenos deste tipo passaram a ocorrer em outras cidades, em </a:t>
            </a:r>
            <a:r>
              <a:rPr lang="pt-BR" sz="2200" b="1" dirty="0">
                <a:solidFill>
                  <a:srgbClr val="FF0000"/>
                </a:solidFill>
                <a:latin typeface="Comic Sans MS" panose="030F0702030302020204" pitchFamily="66" charset="0"/>
              </a:rPr>
              <a:t>outros países</a:t>
            </a:r>
            <a:r>
              <a:rPr lang="pt-BR" sz="2200" b="1" dirty="0">
                <a:solidFill>
                  <a:srgbClr val="000099"/>
                </a:solidFill>
                <a:latin typeface="Comic Sans MS" panose="030F0702030302020204" pitchFamily="66" charset="0"/>
              </a:rPr>
              <a:t>, em outras famílias</a:t>
            </a:r>
            <a:r>
              <a:rPr lang="pt-BR" sz="2200" b="1" dirty="0" smtClean="0">
                <a:solidFill>
                  <a:srgbClr val="000099"/>
                </a:solidFill>
                <a:latin typeface="Comic Sans MS" panose="030F0702030302020204" pitchFamily="66" charset="0"/>
              </a:rPr>
              <a:t>. França, Alemanha, Inglaterra e até Turquia.</a:t>
            </a:r>
          </a:p>
          <a:p>
            <a:pPr eaLnBrk="1" hangingPunct="1">
              <a:lnSpc>
                <a:spcPct val="130000"/>
              </a:lnSpc>
              <a:defRPr/>
            </a:pPr>
            <a:endParaRPr lang="pt-BR" sz="2200" dirty="0">
              <a:solidFill>
                <a:srgbClr val="000099"/>
              </a:solidFill>
              <a:latin typeface="Comic Sans MS" panose="030F0702030302020204" pitchFamily="66" charset="0"/>
            </a:endParaRPr>
          </a:p>
        </p:txBody>
      </p:sp>
      <p:pic>
        <p:nvPicPr>
          <p:cNvPr id="26630" name="Picture 10" descr="foxsist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0513" y="1054841"/>
            <a:ext cx="2780906" cy="376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713984" y="363255"/>
            <a:ext cx="9645041" cy="523220"/>
          </a:xfrm>
          <a:prstGeom prst="rect">
            <a:avLst/>
          </a:prstGeom>
          <a:solidFill>
            <a:srgbClr val="C00000"/>
          </a:solidFill>
        </p:spPr>
        <p:txBody>
          <a:bodyPr wrap="square" rtlCol="0">
            <a:spAutoFit/>
          </a:bodyPr>
          <a:lstStyle/>
          <a:p>
            <a:r>
              <a:rPr lang="pt-BR" sz="2800" dirty="0" smtClean="0">
                <a:latin typeface="Comic Sans MS" panose="030F0702030302020204" pitchFamily="66" charset="0"/>
              </a:rPr>
              <a:t>AS PRIMEIRAS SESSÕES ESPÍRITAS PÚBLICAS</a:t>
            </a:r>
            <a:endParaRPr lang="pt-BR" sz="2800" dirty="0">
              <a:latin typeface="Comic Sans MS" panose="030F0702030302020204" pitchFamily="66" charset="0"/>
            </a:endParaRPr>
          </a:p>
        </p:txBody>
      </p:sp>
      <p:sp>
        <p:nvSpPr>
          <p:cNvPr id="2" name="CaixaDeTexto 1"/>
          <p:cNvSpPr txBox="1"/>
          <p:nvPr/>
        </p:nvSpPr>
        <p:spPr>
          <a:xfrm>
            <a:off x="529215" y="2698862"/>
            <a:ext cx="7791189" cy="2123658"/>
          </a:xfrm>
          <a:prstGeom prst="rect">
            <a:avLst/>
          </a:prstGeom>
          <a:solidFill>
            <a:srgbClr val="FFFFCC"/>
          </a:solidFill>
        </p:spPr>
        <p:txBody>
          <a:bodyPr wrap="square" rtlCol="0">
            <a:spAutoFit/>
          </a:bodyPr>
          <a:lstStyle/>
          <a:p>
            <a:pPr algn="ctr"/>
            <a:r>
              <a:rPr lang="pt-BR" sz="2200" b="1" dirty="0" smtClean="0">
                <a:solidFill>
                  <a:srgbClr val="BB0170"/>
                </a:solidFill>
                <a:latin typeface="Comic Sans MS" panose="030F0702030302020204" pitchFamily="66" charset="0"/>
              </a:rPr>
              <a:t>As meninas Fox viajavam intensamente. Nas casas onde se hospedavam, os fenômenos às vezes aconteciam.</a:t>
            </a:r>
          </a:p>
          <a:p>
            <a:pPr algn="ctr"/>
            <a:r>
              <a:rPr lang="pt-BR" sz="2200" b="1" dirty="0" smtClean="0">
                <a:solidFill>
                  <a:srgbClr val="BB0170"/>
                </a:solidFill>
                <a:latin typeface="Comic Sans MS" panose="030F0702030302020204" pitchFamily="66" charset="0"/>
              </a:rPr>
              <a:t>Além delas, outras pessoas apresentaram faculdades semelhantes.</a:t>
            </a:r>
          </a:p>
          <a:p>
            <a:pPr algn="ctr"/>
            <a:r>
              <a:rPr lang="pt-BR" sz="2200" b="1" dirty="0" smtClean="0">
                <a:solidFill>
                  <a:srgbClr val="BB0170"/>
                </a:solidFill>
                <a:latin typeface="Comic Sans MS" panose="030F0702030302020204" pitchFamily="66" charset="0"/>
              </a:rPr>
              <a:t>Ao simples contato com a mão do médium as mesas giravam, erguiam-se e se deixavam cair.</a:t>
            </a:r>
            <a:endParaRPr lang="pt-BR" sz="2200" b="1" dirty="0">
              <a:solidFill>
                <a:srgbClr val="BB0170"/>
              </a:solidFill>
              <a:latin typeface="Comic Sans MS" panose="030F0702030302020204" pitchFamily="66" charset="0"/>
            </a:endParaRPr>
          </a:p>
        </p:txBody>
      </p:sp>
    </p:spTree>
    <p:extLst>
      <p:ext uri="{BB962C8B-B14F-4D97-AF65-F5344CB8AC3E}">
        <p14:creationId xmlns:p14="http://schemas.microsoft.com/office/powerpoint/2010/main" val="3016875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Resultado de imagem para corinthian hall roche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966" y="1501614"/>
            <a:ext cx="4928686" cy="453593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Resultado de imagem para corinthian hall roche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63" y="58652"/>
            <a:ext cx="4210050" cy="633412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6726477" y="5824603"/>
            <a:ext cx="5465523" cy="646331"/>
          </a:xfrm>
          <a:prstGeom prst="rect">
            <a:avLst/>
          </a:prstGeom>
          <a:solidFill>
            <a:schemeClr val="tx1">
              <a:lumMod val="95000"/>
            </a:schemeClr>
          </a:solidFill>
        </p:spPr>
        <p:txBody>
          <a:bodyPr wrap="square" rtlCol="0">
            <a:spAutoFit/>
          </a:bodyPr>
          <a:lstStyle/>
          <a:p>
            <a:pPr algn="ctr"/>
            <a:r>
              <a:rPr lang="pt-BR" dirty="0" smtClean="0">
                <a:solidFill>
                  <a:srgbClr val="FF0000"/>
                </a:solidFill>
                <a:latin typeface="Comic Sans MS" panose="030F0702030302020204" pitchFamily="66" charset="0"/>
              </a:rPr>
              <a:t>Tipos de reuniões que ocorriam no </a:t>
            </a:r>
            <a:r>
              <a:rPr lang="pt-BR" cap="all" dirty="0" smtClean="0">
                <a:solidFill>
                  <a:srgbClr val="FF0000"/>
                </a:solidFill>
                <a:latin typeface="Comic Sans MS" panose="030F0702030302020204" pitchFamily="66" charset="0"/>
              </a:rPr>
              <a:t>Corinthian Hall</a:t>
            </a:r>
            <a:r>
              <a:rPr lang="pt-BR" dirty="0" smtClean="0">
                <a:solidFill>
                  <a:srgbClr val="FF0000"/>
                </a:solidFill>
                <a:latin typeface="Comic Sans MS" panose="030F0702030302020204" pitchFamily="66" charset="0"/>
              </a:rPr>
              <a:t>, em Rochester, USA</a:t>
            </a:r>
            <a:endParaRPr lang="pt-BR" dirty="0">
              <a:solidFill>
                <a:srgbClr val="FF0000"/>
              </a:solidFill>
              <a:latin typeface="Comic Sans MS" panose="030F0702030302020204" pitchFamily="66" charset="0"/>
            </a:endParaRPr>
          </a:p>
        </p:txBody>
      </p:sp>
      <p:sp>
        <p:nvSpPr>
          <p:cNvPr id="4" name="CaixaDeTexto 3"/>
          <p:cNvSpPr txBox="1"/>
          <p:nvPr/>
        </p:nvSpPr>
        <p:spPr>
          <a:xfrm>
            <a:off x="224163" y="5746447"/>
            <a:ext cx="4246323" cy="646331"/>
          </a:xfrm>
          <a:prstGeom prst="rect">
            <a:avLst/>
          </a:prstGeom>
          <a:solidFill>
            <a:schemeClr val="tx1"/>
          </a:solidFill>
        </p:spPr>
        <p:txBody>
          <a:bodyPr wrap="square" rtlCol="0">
            <a:spAutoFit/>
          </a:bodyPr>
          <a:lstStyle/>
          <a:p>
            <a:r>
              <a:rPr lang="pt-BR" cap="all" dirty="0" smtClean="0">
                <a:solidFill>
                  <a:srgbClr val="FF0000"/>
                </a:solidFill>
                <a:latin typeface="Comic Sans MS" panose="030F0702030302020204" pitchFamily="66" charset="0"/>
              </a:rPr>
              <a:t>Corinthian Hall</a:t>
            </a:r>
            <a:r>
              <a:rPr lang="pt-BR" dirty="0" smtClean="0">
                <a:solidFill>
                  <a:srgbClr val="FF0000"/>
                </a:solidFill>
                <a:latin typeface="Comic Sans MS" panose="030F0702030302020204" pitchFamily="66" charset="0"/>
              </a:rPr>
              <a:t> – grande salão de espetáculos, em Rochester, USA.</a:t>
            </a:r>
            <a:endParaRPr lang="pt-BR" dirty="0">
              <a:solidFill>
                <a:srgbClr val="FF0000"/>
              </a:solidFill>
              <a:latin typeface="Comic Sans MS" panose="030F0702030302020204" pitchFamily="66" charset="0"/>
            </a:endParaRPr>
          </a:p>
        </p:txBody>
      </p:sp>
      <p:sp>
        <p:nvSpPr>
          <p:cNvPr id="5" name="CaixaDeTexto 4"/>
          <p:cNvSpPr txBox="1"/>
          <p:nvPr/>
        </p:nvSpPr>
        <p:spPr>
          <a:xfrm>
            <a:off x="4609578" y="360339"/>
            <a:ext cx="7180392" cy="707886"/>
          </a:xfrm>
          <a:prstGeom prst="rect">
            <a:avLst/>
          </a:prstGeom>
          <a:solidFill>
            <a:schemeClr val="tx2"/>
          </a:solidFill>
        </p:spPr>
        <p:txBody>
          <a:bodyPr wrap="square" rtlCol="0">
            <a:spAutoFit/>
          </a:bodyPr>
          <a:lstStyle/>
          <a:p>
            <a:pPr algn="ctr"/>
            <a:r>
              <a:rPr lang="pt-BR" sz="2000" b="1" dirty="0" smtClean="0">
                <a:solidFill>
                  <a:srgbClr val="00B050"/>
                </a:solidFill>
                <a:latin typeface="Comic Sans MS" panose="030F0702030302020204" pitchFamily="66" charset="0"/>
              </a:rPr>
              <a:t>Foi neste Teatro que as irmãs Fox realizaram diversas reuniões públicas.</a:t>
            </a:r>
            <a:endParaRPr lang="pt-BR" sz="2000"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516430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07096" y="316757"/>
            <a:ext cx="7784925" cy="461665"/>
          </a:xfrm>
          <a:prstGeom prst="rect">
            <a:avLst/>
          </a:prstGeom>
          <a:solidFill>
            <a:srgbClr val="C00000"/>
          </a:solidFill>
        </p:spPr>
        <p:txBody>
          <a:bodyPr wrap="square" rtlCol="0">
            <a:spAutoFit/>
          </a:bodyPr>
          <a:lstStyle/>
          <a:p>
            <a:r>
              <a:rPr lang="pt-BR" sz="2400" dirty="0" smtClean="0">
                <a:latin typeface="Comic Sans MS" panose="030F0702030302020204" pitchFamily="66" charset="0"/>
              </a:rPr>
              <a:t>QUAL FOI O DESTINO DAS IRMÃS FOX?</a:t>
            </a:r>
            <a:endParaRPr lang="pt-BR" sz="2400" dirty="0">
              <a:latin typeface="Comic Sans MS" panose="030F0702030302020204" pitchFamily="66" charset="0"/>
            </a:endParaRPr>
          </a:p>
        </p:txBody>
      </p:sp>
      <p:sp>
        <p:nvSpPr>
          <p:cNvPr id="3" name="CaixaDeTexto 2"/>
          <p:cNvSpPr txBox="1"/>
          <p:nvPr/>
        </p:nvSpPr>
        <p:spPr>
          <a:xfrm>
            <a:off x="2317315" y="1616156"/>
            <a:ext cx="9469677" cy="2800767"/>
          </a:xfrm>
          <a:prstGeom prst="rect">
            <a:avLst/>
          </a:prstGeom>
          <a:solidFill>
            <a:schemeClr val="accent6">
              <a:lumMod val="20000"/>
              <a:lumOff val="80000"/>
            </a:schemeClr>
          </a:solidFill>
        </p:spPr>
        <p:txBody>
          <a:bodyPr wrap="square" rtlCol="0">
            <a:spAutoFit/>
          </a:bodyPr>
          <a:lstStyle/>
          <a:p>
            <a:r>
              <a:rPr lang="pt-BR" sz="2200" b="1" dirty="0" smtClean="0">
                <a:solidFill>
                  <a:schemeClr val="bg1"/>
                </a:solidFill>
                <a:latin typeface="Comic Sans MS" panose="030F0702030302020204" pitchFamily="66" charset="0"/>
              </a:rPr>
              <a:t>A mais nova: KATE FOX (1830-1890) </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com 41 anos (1871), fez uma viagem à Inglaterra, totalmente financiada por um banqueiro. Era considerada o mais maravilhoso médium-vivo.</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No ano seguinte, casa-se com um advogado londrino e um dos primeiros espíritas da Inglaterra.</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Psicografava. Produzia massas de ectoplasma luminoso.</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Em 1877 volta para os EEUU.</a:t>
            </a:r>
            <a:endParaRPr lang="pt-BR" sz="2200" dirty="0">
              <a:solidFill>
                <a:srgbClr val="BB0170"/>
              </a:solidFill>
              <a:latin typeface="Comic Sans MS" panose="030F0702030302020204" pitchFamily="66" charset="0"/>
            </a:endParaRPr>
          </a:p>
        </p:txBody>
      </p:sp>
      <p:pic>
        <p:nvPicPr>
          <p:cNvPr id="4" name="Imagem 3"/>
          <p:cNvPicPr>
            <a:picLocks noChangeAspect="1"/>
          </p:cNvPicPr>
          <p:nvPr/>
        </p:nvPicPr>
        <p:blipFill>
          <a:blip r:embed="rId2"/>
          <a:stretch>
            <a:fillRect/>
          </a:stretch>
        </p:blipFill>
        <p:spPr>
          <a:xfrm>
            <a:off x="528181" y="1616156"/>
            <a:ext cx="1538614" cy="1960152"/>
          </a:xfrm>
          <a:prstGeom prst="rect">
            <a:avLst/>
          </a:prstGeom>
        </p:spPr>
      </p:pic>
      <p:sp>
        <p:nvSpPr>
          <p:cNvPr id="5" name="CaixaDeTexto 4"/>
          <p:cNvSpPr txBox="1"/>
          <p:nvPr/>
        </p:nvSpPr>
        <p:spPr>
          <a:xfrm>
            <a:off x="1223506" y="914997"/>
            <a:ext cx="10290131" cy="461665"/>
          </a:xfrm>
          <a:prstGeom prst="rect">
            <a:avLst/>
          </a:prstGeom>
          <a:solidFill>
            <a:schemeClr val="accent4">
              <a:lumMod val="20000"/>
              <a:lumOff val="80000"/>
            </a:schemeClr>
          </a:solidFill>
        </p:spPr>
        <p:txBody>
          <a:bodyPr wrap="square" rtlCol="0">
            <a:spAutoFit/>
          </a:bodyPr>
          <a:lstStyle/>
          <a:p>
            <a:r>
              <a:rPr lang="pt-BR" sz="2400" cap="all" dirty="0" smtClean="0">
                <a:solidFill>
                  <a:srgbClr val="BB0170"/>
                </a:solidFill>
                <a:latin typeface="Comic Sans MS" panose="030F0702030302020204" pitchFamily="66" charset="0"/>
              </a:rPr>
              <a:t>Elas eram porta-vozes do nascimento de uma nova era.</a:t>
            </a:r>
            <a:endParaRPr lang="pt-BR" sz="2400" cap="all" dirty="0">
              <a:solidFill>
                <a:srgbClr val="BB0170"/>
              </a:solidFill>
              <a:latin typeface="Comic Sans MS" panose="030F0702030302020204" pitchFamily="66" charset="0"/>
            </a:endParaRPr>
          </a:p>
        </p:txBody>
      </p:sp>
      <p:pic>
        <p:nvPicPr>
          <p:cNvPr id="7170" name="Picture 2" descr="Resultado de imagem para ectoplasma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9406" y="3776170"/>
            <a:ext cx="1961324" cy="2628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upload.wikimedia.org/wikipedia/commons/thumb/5/50/Sir_William_Crookes_1906.jpg/200px-Sir_William_Crookes_19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55" y="4078369"/>
            <a:ext cx="1905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2471803" y="4682552"/>
            <a:ext cx="6096000" cy="1938992"/>
          </a:xfrm>
          <a:prstGeom prst="rect">
            <a:avLst/>
          </a:prstGeom>
        </p:spPr>
        <p:txBody>
          <a:bodyPr>
            <a:spAutoFit/>
          </a:bodyPr>
          <a:lstStyle/>
          <a:p>
            <a:pPr algn="ctr"/>
            <a:r>
              <a:rPr lang="pt-BR" sz="2000" b="1" dirty="0">
                <a:solidFill>
                  <a:schemeClr val="bg1"/>
                </a:solidFill>
                <a:latin typeface="Comic Sans MS" panose="030F0702030302020204" pitchFamily="66" charset="0"/>
              </a:rPr>
              <a:t>William Crookes,</a:t>
            </a:r>
            <a:r>
              <a:rPr lang="pt-BR" sz="2000" dirty="0">
                <a:solidFill>
                  <a:schemeClr val="bg1"/>
                </a:solidFill>
                <a:latin typeface="Comic Sans MS" panose="030F0702030302020204" pitchFamily="66" charset="0"/>
              </a:rPr>
              <a:t>  (1832-1919). Químico e físico britânico, pesquisador em espectroscopia.</a:t>
            </a:r>
          </a:p>
          <a:p>
            <a:pPr algn="ctr"/>
            <a:r>
              <a:rPr lang="pt-BR" sz="2000" dirty="0">
                <a:solidFill>
                  <a:schemeClr val="bg1"/>
                </a:solidFill>
                <a:latin typeface="Comic Sans MS" panose="030F0702030302020204" pitchFamily="66" charset="0"/>
              </a:rPr>
              <a:t>Ao final de 1860 começou a pesquisar sobre espiritismo.</a:t>
            </a:r>
          </a:p>
          <a:p>
            <a:pPr algn="ctr"/>
            <a:r>
              <a:rPr lang="pt-BR" sz="2000" dirty="0">
                <a:solidFill>
                  <a:schemeClr val="bg1"/>
                </a:solidFill>
                <a:latin typeface="Comic Sans MS" panose="030F0702030302020204" pitchFamily="66" charset="0"/>
              </a:rPr>
              <a:t>A partir de 1871 dedicou muitos estudos sobre o caso das irmãs Fox.</a:t>
            </a:r>
          </a:p>
        </p:txBody>
      </p:sp>
    </p:spTree>
    <p:extLst>
      <p:ext uri="{BB962C8B-B14F-4D97-AF65-F5344CB8AC3E}">
        <p14:creationId xmlns:p14="http://schemas.microsoft.com/office/powerpoint/2010/main" val="348918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93175" y="544098"/>
            <a:ext cx="1992837" cy="2612459"/>
          </a:xfrm>
          <a:prstGeom prst="rect">
            <a:avLst/>
          </a:prstGeom>
        </p:spPr>
      </p:pic>
      <p:sp>
        <p:nvSpPr>
          <p:cNvPr id="3" name="CaixaDeTexto 2"/>
          <p:cNvSpPr txBox="1"/>
          <p:nvPr/>
        </p:nvSpPr>
        <p:spPr>
          <a:xfrm>
            <a:off x="2317315" y="1616156"/>
            <a:ext cx="9469677" cy="4154984"/>
          </a:xfrm>
          <a:prstGeom prst="rect">
            <a:avLst/>
          </a:prstGeom>
          <a:solidFill>
            <a:schemeClr val="accent6">
              <a:lumMod val="20000"/>
              <a:lumOff val="80000"/>
            </a:schemeClr>
          </a:solidFill>
        </p:spPr>
        <p:txBody>
          <a:bodyPr wrap="square" rtlCol="0">
            <a:spAutoFit/>
          </a:bodyPr>
          <a:lstStyle/>
          <a:p>
            <a:r>
              <a:rPr lang="pt-BR" sz="2200" b="1" dirty="0" smtClean="0">
                <a:solidFill>
                  <a:schemeClr val="bg1"/>
                </a:solidFill>
                <a:latin typeface="Comic Sans MS" panose="030F0702030302020204" pitchFamily="66" charset="0"/>
              </a:rPr>
              <a:t>MARGARETH FOX (1836-1883). Sei anos mais velha.</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Em 1853 muda-se para Nova York e casa-se com um médico e explorador Ártico (no hemisfério norte).</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4 anos depois (1857), torna-se viúva e </a:t>
            </a:r>
            <a:r>
              <a:rPr lang="pt-BR" sz="2200" dirty="0" smtClean="0">
                <a:solidFill>
                  <a:srgbClr val="FF0000"/>
                </a:solidFill>
                <a:latin typeface="Comic Sans MS" panose="030F0702030302020204" pitchFamily="66" charset="0"/>
              </a:rPr>
              <a:t>católica.</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Em 1876 (cinco anos após Kate ter ido) ela vai para a Inglaterra. Kate já estava casada. Também foi muito pesquisada.</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Em 1888 volta para Nova York em virtude de </a:t>
            </a:r>
            <a:r>
              <a:rPr lang="pt-BR" sz="2200" dirty="0" smtClean="0">
                <a:solidFill>
                  <a:srgbClr val="FF0000"/>
                </a:solidFill>
                <a:latin typeface="Comic Sans MS" panose="030F0702030302020204" pitchFamily="66" charset="0"/>
              </a:rPr>
              <a:t>desentendimento</a:t>
            </a:r>
            <a:r>
              <a:rPr lang="pt-BR" sz="2200" dirty="0" smtClean="0">
                <a:solidFill>
                  <a:srgbClr val="BB0170"/>
                </a:solidFill>
                <a:latin typeface="Comic Sans MS" panose="030F0702030302020204" pitchFamily="66" charset="0"/>
              </a:rPr>
              <a:t> com a irmã mais velha </a:t>
            </a:r>
            <a:r>
              <a:rPr lang="pt-BR" sz="2200" dirty="0" err="1" smtClean="0">
                <a:solidFill>
                  <a:srgbClr val="BB0170"/>
                </a:solidFill>
                <a:latin typeface="Comic Sans MS" panose="030F0702030302020204" pitchFamily="66" charset="0"/>
              </a:rPr>
              <a:t>Leah</a:t>
            </a:r>
            <a:r>
              <a:rPr lang="pt-BR" sz="2200" dirty="0" smtClean="0">
                <a:solidFill>
                  <a:srgbClr val="BB0170"/>
                </a:solidFill>
                <a:latin typeface="Comic Sans MS" panose="030F0702030302020204" pitchFamily="66" charset="0"/>
              </a:rPr>
              <a:t>.</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Para se vingar dessa irmã, dá entrevista aos jornais negando a veracidade dos fenômenos espíritas.</a:t>
            </a:r>
          </a:p>
          <a:p>
            <a:pPr marL="342900" indent="-342900">
              <a:buFont typeface="Wingdings" panose="05000000000000000000" pitchFamily="2" charset="2"/>
              <a:buChar char="Ø"/>
            </a:pPr>
            <a:r>
              <a:rPr lang="pt-BR" sz="2200" dirty="0" smtClean="0">
                <a:solidFill>
                  <a:srgbClr val="BB0170"/>
                </a:solidFill>
                <a:latin typeface="Comic Sans MS" panose="030F0702030302020204" pitchFamily="66" charset="0"/>
              </a:rPr>
              <a:t>Um ano depois, volta atrás.</a:t>
            </a:r>
          </a:p>
          <a:p>
            <a:endParaRPr lang="pt-BR" sz="2200" dirty="0">
              <a:solidFill>
                <a:srgbClr val="BB0170"/>
              </a:solidFill>
              <a:latin typeface="Comic Sans MS" panose="030F0702030302020204" pitchFamily="66" charset="0"/>
            </a:endParaRPr>
          </a:p>
        </p:txBody>
      </p:sp>
    </p:spTree>
    <p:extLst>
      <p:ext uri="{BB962C8B-B14F-4D97-AF65-F5344CB8AC3E}">
        <p14:creationId xmlns:p14="http://schemas.microsoft.com/office/powerpoint/2010/main" val="198557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07096" y="316757"/>
            <a:ext cx="8999951" cy="461665"/>
          </a:xfrm>
          <a:prstGeom prst="rect">
            <a:avLst/>
          </a:prstGeom>
          <a:solidFill>
            <a:srgbClr val="C00000"/>
          </a:solidFill>
        </p:spPr>
        <p:txBody>
          <a:bodyPr wrap="square" rtlCol="0">
            <a:spAutoFit/>
          </a:bodyPr>
          <a:lstStyle/>
          <a:p>
            <a:r>
              <a:rPr lang="pt-BR" sz="2400" dirty="0" smtClean="0">
                <a:latin typeface="Comic Sans MS" panose="030F0702030302020204" pitchFamily="66" charset="0"/>
              </a:rPr>
              <a:t>A SÉRIA RAZÃO DA BRIGA E O FIM DAS IRMÃS FOX</a:t>
            </a:r>
            <a:endParaRPr lang="pt-BR" sz="2400" dirty="0">
              <a:latin typeface="Comic Sans MS" panose="030F0702030302020204" pitchFamily="66" charset="0"/>
            </a:endParaRPr>
          </a:p>
        </p:txBody>
      </p:sp>
      <p:sp>
        <p:nvSpPr>
          <p:cNvPr id="4" name="CaixaDeTexto 3"/>
          <p:cNvSpPr txBox="1"/>
          <p:nvPr/>
        </p:nvSpPr>
        <p:spPr>
          <a:xfrm>
            <a:off x="319414" y="1020936"/>
            <a:ext cx="11123112" cy="1785104"/>
          </a:xfrm>
          <a:prstGeom prst="rect">
            <a:avLst/>
          </a:prstGeom>
          <a:solidFill>
            <a:schemeClr val="tx1">
              <a:lumMod val="85000"/>
            </a:schemeClr>
          </a:solidFill>
        </p:spPr>
        <p:txBody>
          <a:bodyPr wrap="square" rtlCol="0">
            <a:spAutoFit/>
          </a:bodyPr>
          <a:lstStyle/>
          <a:p>
            <a:pPr marL="342900" indent="-342900">
              <a:buFont typeface="Wingdings" panose="05000000000000000000" pitchFamily="2" charset="2"/>
              <a:buChar char="Ø"/>
            </a:pPr>
            <a:r>
              <a:rPr lang="pt-BR" sz="2200" dirty="0" smtClean="0">
                <a:solidFill>
                  <a:schemeClr val="bg1"/>
                </a:solidFill>
                <a:latin typeface="Comic Sans MS" panose="030F0702030302020204" pitchFamily="66" charset="0"/>
              </a:rPr>
              <a:t>A irmã mais velha (</a:t>
            </a:r>
            <a:r>
              <a:rPr lang="pt-BR" sz="2200" dirty="0" err="1" smtClean="0">
                <a:solidFill>
                  <a:schemeClr val="bg1"/>
                </a:solidFill>
                <a:latin typeface="Comic Sans MS" panose="030F0702030302020204" pitchFamily="66" charset="0"/>
              </a:rPr>
              <a:t>Leah</a:t>
            </a:r>
            <a:r>
              <a:rPr lang="pt-BR" sz="2200" dirty="0" smtClean="0">
                <a:solidFill>
                  <a:schemeClr val="bg1"/>
                </a:solidFill>
                <a:latin typeface="Comic Sans MS" panose="030F0702030302020204" pitchFamily="66" charset="0"/>
              </a:rPr>
              <a:t>) reuniu-se com as outras duas na Inglaterra. Houve séria discussão pois soube que as irmãs estavam com tendências ao alcoolismo.</a:t>
            </a:r>
          </a:p>
          <a:p>
            <a:pPr marL="342900" indent="-342900">
              <a:buFont typeface="Wingdings" panose="05000000000000000000" pitchFamily="2" charset="2"/>
              <a:buChar char="Ø"/>
            </a:pPr>
            <a:r>
              <a:rPr lang="pt-BR" sz="2200" dirty="0" smtClean="0">
                <a:solidFill>
                  <a:schemeClr val="bg1"/>
                </a:solidFill>
                <a:latin typeface="Comic Sans MS" panose="030F0702030302020204" pitchFamily="66" charset="0"/>
              </a:rPr>
              <a:t>A sugestão dos amigos era para que Kate ficasse longe dos dois filhos. A irritou profundamente.</a:t>
            </a:r>
          </a:p>
          <a:p>
            <a:pPr marL="342900" indent="-342900">
              <a:buFont typeface="Wingdings" panose="05000000000000000000" pitchFamily="2" charset="2"/>
              <a:buChar char="Ø"/>
            </a:pPr>
            <a:r>
              <a:rPr lang="pt-BR" sz="2200" dirty="0" smtClean="0">
                <a:solidFill>
                  <a:schemeClr val="bg1"/>
                </a:solidFill>
                <a:latin typeface="Comic Sans MS" panose="030F0702030302020204" pitchFamily="66" charset="0"/>
              </a:rPr>
              <a:t>Abjuraram então aos fenômenos.</a:t>
            </a:r>
            <a:endParaRPr lang="pt-BR" sz="2200" dirty="0">
              <a:solidFill>
                <a:schemeClr val="bg1"/>
              </a:solidFill>
              <a:latin typeface="Comic Sans MS" panose="030F0702030302020204" pitchFamily="66" charset="0"/>
            </a:endParaRPr>
          </a:p>
        </p:txBody>
      </p:sp>
      <p:sp>
        <p:nvSpPr>
          <p:cNvPr id="5" name="CaixaDeTexto 4"/>
          <p:cNvSpPr txBox="1"/>
          <p:nvPr/>
        </p:nvSpPr>
        <p:spPr>
          <a:xfrm>
            <a:off x="883084" y="2952945"/>
            <a:ext cx="5749447" cy="769441"/>
          </a:xfrm>
          <a:prstGeom prst="rect">
            <a:avLst/>
          </a:prstGeom>
          <a:solidFill>
            <a:schemeClr val="tx1"/>
          </a:solidFill>
        </p:spPr>
        <p:txBody>
          <a:bodyPr wrap="square" rtlCol="0">
            <a:spAutoFit/>
          </a:bodyPr>
          <a:lstStyle/>
          <a:p>
            <a:pPr marL="342900" indent="-342900">
              <a:buFont typeface="Wingdings" panose="05000000000000000000" pitchFamily="2" charset="2"/>
              <a:buChar char="Ø"/>
            </a:pPr>
            <a:r>
              <a:rPr lang="pt-BR" sz="2200" dirty="0" smtClean="0">
                <a:solidFill>
                  <a:srgbClr val="C00000"/>
                </a:solidFill>
                <a:latin typeface="Comic Sans MS" panose="030F0702030302020204" pitchFamily="66" charset="0"/>
              </a:rPr>
              <a:t>Alcoolismo, raiva e fanatismo religioso. </a:t>
            </a:r>
          </a:p>
          <a:p>
            <a:pPr marL="342900" indent="-342900">
              <a:buFont typeface="Wingdings" panose="05000000000000000000" pitchFamily="2" charset="2"/>
              <a:buChar char="Ø"/>
            </a:pPr>
            <a:r>
              <a:rPr lang="pt-BR" sz="2200" dirty="0" smtClean="0">
                <a:solidFill>
                  <a:srgbClr val="C00000"/>
                </a:solidFill>
                <a:latin typeface="Comic Sans MS" panose="030F0702030302020204" pitchFamily="66" charset="0"/>
              </a:rPr>
              <a:t>As sombras sobrevieram sobre as Fox.</a:t>
            </a:r>
            <a:endParaRPr lang="pt-BR" sz="2200" dirty="0">
              <a:solidFill>
                <a:srgbClr val="C00000"/>
              </a:solidFill>
              <a:latin typeface="Comic Sans MS" panose="030F0702030302020204" pitchFamily="66" charset="0"/>
            </a:endParaRPr>
          </a:p>
        </p:txBody>
      </p:sp>
      <p:sp>
        <p:nvSpPr>
          <p:cNvPr id="7" name="CaixaDeTexto 6"/>
          <p:cNvSpPr txBox="1"/>
          <p:nvPr/>
        </p:nvSpPr>
        <p:spPr>
          <a:xfrm>
            <a:off x="6068860" y="5738035"/>
            <a:ext cx="5423770" cy="1107996"/>
          </a:xfrm>
          <a:prstGeom prst="rect">
            <a:avLst/>
          </a:prstGeom>
          <a:solidFill>
            <a:schemeClr val="tx1">
              <a:lumMod val="85000"/>
            </a:schemeClr>
          </a:solidFill>
        </p:spPr>
        <p:txBody>
          <a:bodyPr wrap="square" rtlCol="0">
            <a:spAutoFit/>
          </a:bodyPr>
          <a:lstStyle/>
          <a:p>
            <a:pPr algn="ctr"/>
            <a:r>
              <a:rPr lang="pt-BR" sz="2200" b="1" dirty="0" smtClean="0">
                <a:solidFill>
                  <a:srgbClr val="008000"/>
                </a:solidFill>
                <a:latin typeface="Comic Sans MS" panose="030F0702030302020204" pitchFamily="66" charset="0"/>
              </a:rPr>
              <a:t>Os espíritos tinham avisado: </a:t>
            </a:r>
            <a:r>
              <a:rPr lang="pt-BR" sz="2200" b="1" i="1" dirty="0" smtClean="0">
                <a:solidFill>
                  <a:srgbClr val="008000"/>
                </a:solidFill>
                <a:latin typeface="Comic Sans MS" panose="030F0702030302020204" pitchFamily="66" charset="0"/>
              </a:rPr>
              <a:t>“Quando as sombras caírem sobre você, pense no lado mais luminoso”.</a:t>
            </a:r>
            <a:endParaRPr lang="pt-BR" sz="2200" b="1" i="1" dirty="0">
              <a:solidFill>
                <a:srgbClr val="008000"/>
              </a:solidFill>
              <a:latin typeface="Comic Sans MS" panose="030F0702030302020204" pitchFamily="66" charset="0"/>
            </a:endParaRPr>
          </a:p>
        </p:txBody>
      </p:sp>
      <p:sp>
        <p:nvSpPr>
          <p:cNvPr id="8" name="CaixaDeTexto 7"/>
          <p:cNvSpPr txBox="1"/>
          <p:nvPr/>
        </p:nvSpPr>
        <p:spPr>
          <a:xfrm>
            <a:off x="1722330" y="3843643"/>
            <a:ext cx="5855918" cy="1785104"/>
          </a:xfrm>
          <a:prstGeom prst="rect">
            <a:avLst/>
          </a:prstGeom>
          <a:solidFill>
            <a:schemeClr val="accent4">
              <a:lumMod val="20000"/>
              <a:lumOff val="80000"/>
            </a:schemeClr>
          </a:solidFill>
        </p:spPr>
        <p:txBody>
          <a:bodyPr wrap="square" rtlCol="0">
            <a:spAutoFit/>
          </a:bodyPr>
          <a:lstStyle/>
          <a:p>
            <a:pPr algn="ctr"/>
            <a:r>
              <a:rPr lang="pt-BR" sz="2200" b="1" dirty="0" smtClean="0">
                <a:solidFill>
                  <a:srgbClr val="008000"/>
                </a:solidFill>
                <a:latin typeface="Comic Sans MS" panose="030F0702030302020204" pitchFamily="66" charset="0"/>
              </a:rPr>
              <a:t>Margareth e Kate faleceram em 1883 e 1890 .</a:t>
            </a:r>
          </a:p>
          <a:p>
            <a:pPr algn="ctr"/>
            <a:r>
              <a:rPr lang="pt-BR" sz="2200" b="1" dirty="0" smtClean="0">
                <a:solidFill>
                  <a:srgbClr val="008000"/>
                </a:solidFill>
                <a:latin typeface="Comic Sans MS" panose="030F0702030302020204" pitchFamily="66" charset="0"/>
              </a:rPr>
              <a:t>Ninguém em sã consciência pode dizer que os fenômenos testemunhados eram falsos.</a:t>
            </a:r>
            <a:endParaRPr lang="pt-BR" sz="2200" b="1" dirty="0">
              <a:solidFill>
                <a:srgbClr val="008000"/>
              </a:solidFill>
              <a:latin typeface="Comic Sans MS" panose="030F0702030302020204" pitchFamily="66" charset="0"/>
            </a:endParaRPr>
          </a:p>
        </p:txBody>
      </p:sp>
      <p:pic>
        <p:nvPicPr>
          <p:cNvPr id="9" name="Picture 6" descr="https://4.bp.blogspot.com/-PYonbkc6nCA/Vvf3S3EZN_I/AAAAAAAAIlg/XqdMIMDqOYYKcmJSfoEzudmknO_kJqyuw/s320/12321237_10208483743477484_640833713846487039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4547" y="3048554"/>
            <a:ext cx="2292263" cy="241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7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5967" y="-138499"/>
            <a:ext cx="65" cy="276999"/>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smtClean="0">
              <a:ln>
                <a:noFill/>
              </a:ln>
              <a:solidFill>
                <a:schemeClr val="tx1"/>
              </a:solidFill>
              <a:effectLst/>
              <a:latin typeface="Arial" panose="020B0604020202020204" pitchFamily="34" charset="0"/>
            </a:endParaRPr>
          </a:p>
        </p:txBody>
      </p:sp>
      <p:sp>
        <p:nvSpPr>
          <p:cNvPr id="3" name="CaixaDeTexto 2"/>
          <p:cNvSpPr txBox="1"/>
          <p:nvPr/>
        </p:nvSpPr>
        <p:spPr>
          <a:xfrm>
            <a:off x="830063" y="406004"/>
            <a:ext cx="9820404" cy="2739211"/>
          </a:xfrm>
          <a:prstGeom prst="rect">
            <a:avLst/>
          </a:prstGeom>
          <a:noFill/>
        </p:spPr>
        <p:txBody>
          <a:bodyPr wrap="square" rtlCol="0">
            <a:spAutoFit/>
          </a:bodyPr>
          <a:lstStyle/>
          <a:p>
            <a:pPr marL="342900" lvl="0" indent="-342900" algn="ctr" eaLnBrk="0" fontAlgn="base" hangingPunct="0">
              <a:spcBef>
                <a:spcPct val="0"/>
              </a:spcBef>
              <a:spcAft>
                <a:spcPct val="0"/>
              </a:spcAft>
              <a:buFont typeface="Wingdings" panose="05000000000000000000" pitchFamily="2" charset="2"/>
              <a:buChar char="§"/>
            </a:pPr>
            <a:r>
              <a:rPr lang="pt-PT" sz="2200" dirty="0" smtClean="0">
                <a:latin typeface="Comic Sans MS" panose="030F0702030302020204" pitchFamily="66" charset="0"/>
                <a:cs typeface="Arial" panose="020B0604020202020204" pitchFamily="34" charset="0"/>
              </a:rPr>
              <a:t>A </a:t>
            </a:r>
            <a:r>
              <a:rPr lang="pt-PT" sz="2200" dirty="0">
                <a:latin typeface="Comic Sans MS" panose="030F0702030302020204" pitchFamily="66" charset="0"/>
                <a:cs typeface="Arial" panose="020B0604020202020204" pitchFamily="34" charset="0"/>
              </a:rPr>
              <a:t>casa da Família Fox foi transferida para Lily Dale – Nova York, em abril de 1916, e durou até 12 de setembro de 1955, quando incendiou-se. No lugar onde estava a casa foi construído um belo jardim de meditação e um obelisco em memória dos Fox.</a:t>
            </a:r>
            <a:r>
              <a:rPr lang="pt-PT" sz="2200" dirty="0">
                <a:latin typeface="Comic Sans MS" panose="030F0702030302020204" pitchFamily="66" charset="0"/>
              </a:rPr>
              <a:t> </a:t>
            </a:r>
            <a:endParaRPr lang="pt-PT" sz="2200" dirty="0" smtClean="0">
              <a:latin typeface="Comic Sans MS" panose="030F0702030302020204" pitchFamily="66" charset="0"/>
            </a:endParaRPr>
          </a:p>
          <a:p>
            <a:pPr marL="342900" indent="-342900" algn="ctr" eaLnBrk="0" fontAlgn="base" hangingPunct="0">
              <a:spcBef>
                <a:spcPct val="0"/>
              </a:spcBef>
              <a:spcAft>
                <a:spcPct val="0"/>
              </a:spcAft>
              <a:buFont typeface="Wingdings" panose="05000000000000000000" pitchFamily="2" charset="2"/>
              <a:buChar char="§"/>
            </a:pPr>
            <a:r>
              <a:rPr lang="pt-BR" sz="2200" dirty="0">
                <a:latin typeface="Comic Sans MS" panose="030F0702030302020204" pitchFamily="66" charset="0"/>
                <a:cs typeface="Arial" panose="020B0604020202020204" pitchFamily="34" charset="0"/>
              </a:rPr>
              <a:t>À Lily Dale Assembly é o maior Centro de Filosofia, Ciência e Religião do Espiritualismo do mundo.</a:t>
            </a:r>
            <a:endParaRPr lang="pt-PT" sz="2200" dirty="0">
              <a:latin typeface="Comic Sans MS" panose="030F0702030302020204" pitchFamily="66" charset="0"/>
              <a:cs typeface="Arial" panose="020B0604020202020204" pitchFamily="34" charset="0"/>
            </a:endParaRPr>
          </a:p>
          <a:p>
            <a:pPr lvl="0" algn="just" eaLnBrk="0" fontAlgn="base" hangingPunct="0">
              <a:spcBef>
                <a:spcPct val="0"/>
              </a:spcBef>
              <a:spcAft>
                <a:spcPct val="0"/>
              </a:spcAft>
            </a:pPr>
            <a:endParaRPr lang="pt-PT" sz="2200" dirty="0">
              <a:latin typeface="Comic Sans MS" panose="030F0702030302020204" pitchFamily="66" charset="0"/>
            </a:endParaRPr>
          </a:p>
          <a:p>
            <a:endParaRPr lang="pt-BR" dirty="0"/>
          </a:p>
        </p:txBody>
      </p:sp>
      <p:pic>
        <p:nvPicPr>
          <p:cNvPr id="25603" name="Picture 3" descr="https://3.bp.blogspot.com/-kcIgfp_CagQ/VvcXOxBLNXI/AAAAAAAAIfo/VBdhcg5IOmMjQyUKaSb245zBWorjPcuow/s640/Lily_Dale_Ent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84" y="2635766"/>
            <a:ext cx="3043825" cy="2187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m para charles b. rosma esqueleto fictíc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0741" y="3908434"/>
            <a:ext cx="3507699" cy="2630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m para charles b. rosma esqueleto fictíc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4342" y="2635766"/>
            <a:ext cx="33147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84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07287" y="67511"/>
            <a:ext cx="7816242" cy="3016210"/>
          </a:xfrm>
          <a:prstGeom prst="rect">
            <a:avLst/>
          </a:prstGeom>
          <a:solidFill>
            <a:schemeClr val="accent4">
              <a:lumMod val="20000"/>
              <a:lumOff val="80000"/>
            </a:schemeClr>
          </a:solidFill>
        </p:spPr>
        <p:txBody>
          <a:bodyPr wrap="square">
            <a:spAutoFit/>
          </a:bodyPr>
          <a:lstStyle/>
          <a:p>
            <a:pPr algn="ctr"/>
            <a:endParaRPr lang="pt-BR" sz="2200" dirty="0" smtClean="0">
              <a:solidFill>
                <a:srgbClr val="000000"/>
              </a:solidFill>
              <a:latin typeface="Comic Sans MS" panose="030F0702030302020204" pitchFamily="66" charset="0"/>
            </a:endParaRPr>
          </a:p>
          <a:p>
            <a:pPr algn="ctr"/>
            <a:r>
              <a:rPr lang="pt-BR" sz="2200" dirty="0" smtClean="0">
                <a:solidFill>
                  <a:srgbClr val="000000"/>
                </a:solidFill>
                <a:latin typeface="Comic Sans MS" panose="030F0702030302020204" pitchFamily="66" charset="0"/>
              </a:rPr>
              <a:t>Divaldo </a:t>
            </a:r>
            <a:r>
              <a:rPr lang="pt-BR" sz="2200" dirty="0">
                <a:solidFill>
                  <a:srgbClr val="000000"/>
                </a:solidFill>
                <a:latin typeface="Comic Sans MS" panose="030F0702030302020204" pitchFamily="66" charset="0"/>
              </a:rPr>
              <a:t>Franco, por ocasião do I Encontro Espírita em Lily Dale, nos dias 21 e 22 de julho (2006), visitou o museu da cidade espiritualista e disse que os espíritos presentes recomendavam que se preservasse o patrimônio espiritualista, pois que dia virá em que a Humanidade ficará muito agradecida.</a:t>
            </a:r>
          </a:p>
          <a:p>
            <a:r>
              <a:rPr lang="pt-BR" dirty="0"/>
              <a:t/>
            </a:r>
            <a:br>
              <a:rPr lang="pt-BR" dirty="0"/>
            </a:br>
            <a:endParaRPr lang="pt-BR" dirty="0"/>
          </a:p>
        </p:txBody>
      </p:sp>
      <p:pic>
        <p:nvPicPr>
          <p:cNvPr id="24584" name="Picture 8" descr="https://3.bp.blogspot.com/-DhPMMnXkNBw/VvflMvTnBrI/AAAAAAAAIhs/-CKAs0AHFuUjNpVS0hLScNDEAs_x2fa_g/s1600/img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48" y="207615"/>
            <a:ext cx="3013423" cy="3013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valdolillyd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817" y="3356975"/>
            <a:ext cx="4714875" cy="2647951"/>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594073" y="3383877"/>
            <a:ext cx="6396539" cy="3139321"/>
          </a:xfrm>
          <a:prstGeom prst="rect">
            <a:avLst/>
          </a:prstGeom>
          <a:solidFill>
            <a:schemeClr val="tx2"/>
          </a:solidFill>
        </p:spPr>
        <p:txBody>
          <a:bodyPr wrap="square">
            <a:spAutoFit/>
          </a:bodyPr>
          <a:lstStyle/>
          <a:p>
            <a:pPr algn="ctr"/>
            <a:r>
              <a:rPr lang="pt-BR" sz="2200" dirty="0">
                <a:solidFill>
                  <a:srgbClr val="BB0170"/>
                </a:solidFill>
                <a:latin typeface="Comic Sans MS" panose="030F0702030302020204" pitchFamily="66" charset="0"/>
              </a:rPr>
              <a:t>Divaldo Franco </a:t>
            </a:r>
            <a:r>
              <a:rPr lang="pt-BR" sz="2200" dirty="0" smtClean="0">
                <a:solidFill>
                  <a:srgbClr val="BB0170"/>
                </a:solidFill>
                <a:latin typeface="Comic Sans MS" panose="030F0702030302020204" pitchFamily="66" charset="0"/>
              </a:rPr>
              <a:t>participou, </a:t>
            </a:r>
            <a:r>
              <a:rPr lang="pt-BR" sz="2200" dirty="0">
                <a:solidFill>
                  <a:srgbClr val="BB0170"/>
                </a:solidFill>
                <a:latin typeface="Comic Sans MS" panose="030F0702030302020204" pitchFamily="66" charset="0"/>
              </a:rPr>
              <a:t>pela primeira vez, </a:t>
            </a:r>
            <a:r>
              <a:rPr lang="pt-BR" sz="2200" dirty="0" smtClean="0">
                <a:solidFill>
                  <a:srgbClr val="BB0170"/>
                </a:solidFill>
                <a:latin typeface="Comic Sans MS" panose="030F0702030302020204" pitchFamily="66" charset="0"/>
              </a:rPr>
              <a:t>nas tradicionais </a:t>
            </a:r>
            <a:r>
              <a:rPr lang="pt-BR" sz="2200" dirty="0">
                <a:solidFill>
                  <a:srgbClr val="BB0170"/>
                </a:solidFill>
                <a:latin typeface="Comic Sans MS" panose="030F0702030302020204" pitchFamily="66" charset="0"/>
              </a:rPr>
              <a:t>atividades da </a:t>
            </a:r>
            <a:r>
              <a:rPr lang="pt-BR" sz="2200" dirty="0" smtClean="0">
                <a:solidFill>
                  <a:srgbClr val="BB0170"/>
                </a:solidFill>
                <a:latin typeface="Comic Sans MS" panose="030F0702030302020204" pitchFamily="66" charset="0"/>
              </a:rPr>
              <a:t>Assembleia </a:t>
            </a:r>
            <a:r>
              <a:rPr lang="pt-BR" sz="2200" dirty="0">
                <a:solidFill>
                  <a:srgbClr val="BB0170"/>
                </a:solidFill>
                <a:latin typeface="Comic Sans MS" panose="030F0702030302020204" pitchFamily="66" charset="0"/>
              </a:rPr>
              <a:t>de Lily Dale, nos Estados Unidos, com um seminário sobre mediunidade. O auditório lotado, por médiuns e estudiosos do assunto, aplaudiu o </a:t>
            </a:r>
            <a:r>
              <a:rPr lang="pt-BR" sz="2200" dirty="0" smtClean="0">
                <a:solidFill>
                  <a:srgbClr val="BB0170"/>
                </a:solidFill>
                <a:latin typeface="Comic Sans MS" panose="030F0702030302020204" pitchFamily="66" charset="0"/>
              </a:rPr>
              <a:t>conferencista. </a:t>
            </a:r>
            <a:r>
              <a:rPr lang="pt-BR" sz="2200" dirty="0">
                <a:solidFill>
                  <a:srgbClr val="BB0170"/>
                </a:solidFill>
                <a:latin typeface="Comic Sans MS" panose="030F0702030302020204" pitchFamily="66" charset="0"/>
              </a:rPr>
              <a:t>Ao final do seminário, Dr. Bezerra se manifestou </a:t>
            </a:r>
            <a:r>
              <a:rPr lang="pt-BR" sz="2200" dirty="0" err="1">
                <a:solidFill>
                  <a:srgbClr val="BB0170"/>
                </a:solidFill>
                <a:latin typeface="Comic Sans MS" panose="030F0702030302020204" pitchFamily="66" charset="0"/>
              </a:rPr>
              <a:t>psicofônicamente</a:t>
            </a:r>
            <a:r>
              <a:rPr lang="pt-BR" sz="2200" dirty="0">
                <a:solidFill>
                  <a:srgbClr val="BB0170"/>
                </a:solidFill>
                <a:latin typeface="Comic Sans MS" panose="030F0702030302020204" pitchFamily="66" charset="0"/>
              </a:rPr>
              <a:t>, com uma mensagem de encorajamento a todos os participantes.</a:t>
            </a:r>
          </a:p>
        </p:txBody>
      </p:sp>
    </p:spTree>
    <p:extLst>
      <p:ext uri="{BB962C8B-B14F-4D97-AF65-F5344CB8AC3E}">
        <p14:creationId xmlns:p14="http://schemas.microsoft.com/office/powerpoint/2010/main" val="422916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1.bp.blogspot.com/-_ZeFr0CNn_8/Vvfw0zcOQPI/AAAAAAAAIkM/_Hku2fVb6JEMt9H6tanTkZwVqNixvVteg/s320/970697_4517054904972_141246947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307" y="3076990"/>
            <a:ext cx="2329841" cy="361539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599666" y="4784165"/>
            <a:ext cx="5812077" cy="1908215"/>
          </a:xfrm>
          <a:prstGeom prst="rect">
            <a:avLst/>
          </a:prstGeom>
          <a:solidFill>
            <a:schemeClr val="bg2">
              <a:lumMod val="20000"/>
              <a:lumOff val="80000"/>
            </a:schemeClr>
          </a:solidFill>
        </p:spPr>
        <p:txBody>
          <a:bodyPr wrap="square" rtlCol="0">
            <a:spAutoFit/>
          </a:bodyPr>
          <a:lstStyle/>
          <a:p>
            <a:endParaRPr lang="pt-BR" dirty="0" smtClean="0"/>
          </a:p>
          <a:p>
            <a:r>
              <a:rPr lang="pt-BR" sz="2000" b="1" dirty="0" smtClean="0">
                <a:solidFill>
                  <a:srgbClr val="7030A0"/>
                </a:solidFill>
                <a:latin typeface="Comic Sans MS" panose="030F0702030302020204" pitchFamily="66" charset="0"/>
              </a:rPr>
              <a:t>Essa fotografia foi tomada em Lily Dale e mostra uma repórter do Chicago </a:t>
            </a:r>
            <a:r>
              <a:rPr lang="pt-BR" sz="2000" b="1" dirty="0" err="1" smtClean="0">
                <a:solidFill>
                  <a:srgbClr val="7030A0"/>
                </a:solidFill>
                <a:latin typeface="Comic Sans MS" panose="030F0702030302020204" pitchFamily="66" charset="0"/>
              </a:rPr>
              <a:t>Newspaper</a:t>
            </a:r>
            <a:r>
              <a:rPr lang="pt-BR" sz="2000" b="1" dirty="0" smtClean="0">
                <a:solidFill>
                  <a:srgbClr val="7030A0"/>
                </a:solidFill>
                <a:latin typeface="Comic Sans MS" panose="030F0702030302020204" pitchFamily="66" charset="0"/>
              </a:rPr>
              <a:t>, verificando os subterrâneos da casa dos Fox, onde o corpo do assassinado foi colocado.</a:t>
            </a:r>
          </a:p>
          <a:p>
            <a:endParaRPr lang="pt-BR" sz="2000" dirty="0">
              <a:solidFill>
                <a:srgbClr val="7030A0"/>
              </a:solidFill>
              <a:latin typeface="Comic Sans MS" panose="030F0702030302020204" pitchFamily="66" charset="0"/>
            </a:endParaRPr>
          </a:p>
        </p:txBody>
      </p:sp>
      <p:sp>
        <p:nvSpPr>
          <p:cNvPr id="5" name="Seta para a esquerda 4"/>
          <p:cNvSpPr/>
          <p:nvPr/>
        </p:nvSpPr>
        <p:spPr>
          <a:xfrm rot="10800000">
            <a:off x="8580329" y="4592668"/>
            <a:ext cx="951978" cy="2880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4" descr="https://4.bp.blogspot.com/-zR7CA3Ss628/VvfkMqvlnVI/AAAAAAAAIhI/Nd0f4yCyjIImUCTG_vgRLtqPPgo-Eou1g/s320/img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69" y="973079"/>
            <a:ext cx="3715336" cy="3715337"/>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300625" y="212942"/>
            <a:ext cx="4020854" cy="461665"/>
          </a:xfrm>
          <a:prstGeom prst="rect">
            <a:avLst/>
          </a:prstGeom>
          <a:noFill/>
        </p:spPr>
        <p:txBody>
          <a:bodyPr wrap="square" rtlCol="0">
            <a:spAutoFit/>
          </a:bodyPr>
          <a:lstStyle/>
          <a:p>
            <a:r>
              <a:rPr lang="pt-BR" sz="2400" dirty="0" smtClean="0">
                <a:latin typeface="Comic Sans MS" panose="030F0702030302020204" pitchFamily="66" charset="0"/>
              </a:rPr>
              <a:t>MUSEU LILY DALE. USA</a:t>
            </a:r>
            <a:endParaRPr lang="pt-BR" sz="2400" dirty="0">
              <a:latin typeface="Comic Sans MS" panose="030F0702030302020204" pitchFamily="66" charset="0"/>
            </a:endParaRPr>
          </a:p>
        </p:txBody>
      </p:sp>
      <p:pic>
        <p:nvPicPr>
          <p:cNvPr id="8194" name="Picture 2" descr="The Fox family was from Hydesville NY and at the house the original rapping the Fox Sisters Kate and Maggie were famous for occurred. The date of the first rapping and identification of the spirit of the peddler that had been murdered in the house was identified is March 31,1848 and is considered the beginning of Modern Spiritual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654" y="1161560"/>
            <a:ext cx="4165904" cy="323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5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m para charles b. rosma esqueleto fictíci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5184" y="112735"/>
            <a:ext cx="4818345" cy="32122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m para charles b. rosma esqueleto fictíc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9" y="112735"/>
            <a:ext cx="4490510" cy="32443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m para charles b. rosma esqueleto fictíc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523" y="3498361"/>
            <a:ext cx="4294876" cy="3221157"/>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8367385" y="3770334"/>
            <a:ext cx="3056351" cy="430887"/>
          </a:xfrm>
          <a:prstGeom prst="rect">
            <a:avLst/>
          </a:prstGeom>
          <a:solidFill>
            <a:schemeClr val="bg2"/>
          </a:solidFill>
        </p:spPr>
        <p:txBody>
          <a:bodyPr wrap="square" rtlCol="0">
            <a:spAutoFit/>
          </a:bodyPr>
          <a:lstStyle/>
          <a:p>
            <a:r>
              <a:rPr lang="pt-BR" sz="2200" dirty="0" smtClean="0">
                <a:latin typeface="Comic Sans MS" panose="030F0702030302020204" pitchFamily="66" charset="0"/>
              </a:rPr>
              <a:t>Recordações dos Fox</a:t>
            </a:r>
            <a:endParaRPr lang="pt-BR" sz="2200" dirty="0">
              <a:latin typeface="Comic Sans MS" panose="030F0702030302020204" pitchFamily="66" charset="0"/>
            </a:endParaRPr>
          </a:p>
        </p:txBody>
      </p:sp>
      <p:sp>
        <p:nvSpPr>
          <p:cNvPr id="7" name="CaixaDeTexto 6"/>
          <p:cNvSpPr txBox="1"/>
          <p:nvPr/>
        </p:nvSpPr>
        <p:spPr>
          <a:xfrm>
            <a:off x="729620" y="3782860"/>
            <a:ext cx="2390917" cy="430887"/>
          </a:xfrm>
          <a:prstGeom prst="rect">
            <a:avLst/>
          </a:prstGeom>
          <a:solidFill>
            <a:schemeClr val="bg2"/>
          </a:solidFill>
        </p:spPr>
        <p:txBody>
          <a:bodyPr wrap="square" rtlCol="0">
            <a:spAutoFit/>
          </a:bodyPr>
          <a:lstStyle/>
          <a:p>
            <a:r>
              <a:rPr lang="pt-BR" sz="2200" dirty="0" smtClean="0">
                <a:latin typeface="Comic Sans MS" panose="030F0702030302020204" pitchFamily="66" charset="0"/>
              </a:rPr>
              <a:t>Fotos do Museu</a:t>
            </a:r>
            <a:endParaRPr lang="pt-BR" sz="2200" dirty="0">
              <a:latin typeface="Comic Sans MS" panose="030F0702030302020204" pitchFamily="66" charset="0"/>
            </a:endParaRPr>
          </a:p>
        </p:txBody>
      </p:sp>
    </p:spTree>
    <p:extLst>
      <p:ext uri="{BB962C8B-B14F-4D97-AF65-F5344CB8AC3E}">
        <p14:creationId xmlns:p14="http://schemas.microsoft.com/office/powerpoint/2010/main" val="323606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17743" y="3598167"/>
            <a:ext cx="10605370" cy="2441887"/>
          </a:xfrm>
          <a:prstGeom prst="rect">
            <a:avLst/>
          </a:prstGeom>
        </p:spPr>
        <p:txBody>
          <a:bodyPr wrap="square">
            <a:spAutoFit/>
          </a:bodyPr>
          <a:lstStyle/>
          <a:p>
            <a:pPr algn="ctr">
              <a:lnSpc>
                <a:spcPct val="107000"/>
              </a:lnSpc>
              <a:spcAft>
                <a:spcPts val="800"/>
              </a:spcAft>
            </a:pPr>
            <a:r>
              <a:rPr lang="pt-BR" sz="2400" b="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A MEDIUNIDADE NOS CELTAS</a:t>
            </a:r>
            <a:br>
              <a:rPr lang="pt-BR" sz="2400" b="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br>
            <a:r>
              <a:rPr lang="pt-BR" sz="2400" b="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
            </a:r>
            <a:br>
              <a:rPr lang="pt-BR" sz="2400" b="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br>
            <a:r>
              <a:rPr lang="pt-BR" sz="2400" b="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Os celtas, povo pré-histórico que se espalhou por grande parte da Europa entre os séculos XXI e I a.C., atingindo o maior poderio do século VI ao III a.C., possuíram grupos fechados de sacerdotes especializados em comunicações com o além, chamados de "druidas".</a:t>
            </a:r>
            <a:endParaRPr lang="pt-BR" sz="2400" b="1"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28" name="Picture 4" descr="Resultado de imagem para foto kard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937" y="406619"/>
            <a:ext cx="2636774" cy="2694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foto kard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49" y="406619"/>
            <a:ext cx="3355761" cy="266330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8192024" y="2693408"/>
            <a:ext cx="3670125" cy="369332"/>
          </a:xfrm>
          <a:prstGeom prst="rect">
            <a:avLst/>
          </a:prstGeom>
          <a:noFill/>
        </p:spPr>
        <p:txBody>
          <a:bodyPr wrap="square" rtlCol="0">
            <a:spAutoFit/>
          </a:bodyPr>
          <a:lstStyle/>
          <a:p>
            <a:r>
              <a:rPr lang="pt-BR" dirty="0" err="1" smtClean="0">
                <a:solidFill>
                  <a:schemeClr val="bg1"/>
                </a:solidFill>
              </a:rPr>
              <a:t>Amélie</a:t>
            </a:r>
            <a:r>
              <a:rPr lang="pt-BR" dirty="0" smtClean="0">
                <a:solidFill>
                  <a:schemeClr val="bg1"/>
                </a:solidFill>
              </a:rPr>
              <a:t> Gabrielle </a:t>
            </a:r>
            <a:r>
              <a:rPr lang="pt-BR" dirty="0" err="1" smtClean="0">
                <a:solidFill>
                  <a:schemeClr val="bg1"/>
                </a:solidFill>
              </a:rPr>
              <a:t>Boudet</a:t>
            </a:r>
            <a:r>
              <a:rPr lang="pt-BR" dirty="0" smtClean="0">
                <a:solidFill>
                  <a:schemeClr val="bg1"/>
                </a:solidFill>
              </a:rPr>
              <a:t> (1795-1883)</a:t>
            </a:r>
            <a:endParaRPr lang="pt-BR" dirty="0">
              <a:solidFill>
                <a:schemeClr val="bg1"/>
              </a:solidFill>
            </a:endParaRPr>
          </a:p>
        </p:txBody>
      </p:sp>
    </p:spTree>
    <p:extLst>
      <p:ext uri="{BB962C8B-B14F-4D97-AF65-F5344CB8AC3E}">
        <p14:creationId xmlns:p14="http://schemas.microsoft.com/office/powerpoint/2010/main" val="4040592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ultado de imagem para charles b. rosma esqueleto fictíc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984" y="130382"/>
            <a:ext cx="4672208" cy="350415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Resultado de imagem para charles b. rosma esqueleto fictíc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702" y="130382"/>
            <a:ext cx="5114576" cy="3415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ttps://1.bp.blogspot.com/-86ViERz57dY/Vvf1TRQfwuI/AAAAAAAAIlM/fUPMdSIIW7UMfnlCEea4wH4o3Q9320GTw/s400/Fox%2BSisters%2B14_O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44" y="3634538"/>
            <a:ext cx="2149214" cy="3231901"/>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118991" y="4782896"/>
            <a:ext cx="6096000" cy="1323439"/>
          </a:xfrm>
          <a:prstGeom prst="rect">
            <a:avLst/>
          </a:prstGeom>
        </p:spPr>
        <p:txBody>
          <a:bodyPr>
            <a:spAutoFit/>
          </a:bodyPr>
          <a:lstStyle/>
          <a:p>
            <a:pPr lvl="0" algn="ctr" eaLnBrk="0" fontAlgn="base" hangingPunct="0">
              <a:spcBef>
                <a:spcPct val="0"/>
              </a:spcBef>
              <a:spcAft>
                <a:spcPct val="0"/>
              </a:spcAft>
            </a:pPr>
            <a:r>
              <a:rPr lang="pt-BR" sz="2000" dirty="0">
                <a:solidFill>
                  <a:srgbClr val="002060"/>
                </a:solidFill>
                <a:latin typeface="Comic Sans MS" panose="030F0702030302020204" pitchFamily="66" charset="0"/>
                <a:cs typeface="Arial" panose="020B0604020202020204" pitchFamily="34" charset="0"/>
              </a:rPr>
              <a:t>Green-Wood </a:t>
            </a:r>
            <a:r>
              <a:rPr lang="pt-BR" sz="2000" dirty="0" err="1">
                <a:solidFill>
                  <a:srgbClr val="002060"/>
                </a:solidFill>
                <a:latin typeface="Comic Sans MS" panose="030F0702030302020204" pitchFamily="66" charset="0"/>
                <a:cs typeface="Arial" panose="020B0604020202020204" pitchFamily="34" charset="0"/>
              </a:rPr>
              <a:t>Cemetery</a:t>
            </a:r>
            <a:r>
              <a:rPr lang="pt-BR" sz="2000" dirty="0">
                <a:solidFill>
                  <a:srgbClr val="002060"/>
                </a:solidFill>
                <a:latin typeface="Comic Sans MS" panose="030F0702030302020204" pitchFamily="66" charset="0"/>
                <a:cs typeface="Arial" panose="020B0604020202020204" pitchFamily="34" charset="0"/>
              </a:rPr>
              <a:t> - Brooklyn</a:t>
            </a:r>
            <a:endParaRPr lang="pt-BR" sz="2000" dirty="0">
              <a:solidFill>
                <a:srgbClr val="002060"/>
              </a:solidFill>
              <a:latin typeface="Comic Sans MS" panose="030F0702030302020204" pitchFamily="66" charset="0"/>
            </a:endParaRPr>
          </a:p>
          <a:p>
            <a:pPr lvl="0" algn="ctr" eaLnBrk="0" fontAlgn="base" hangingPunct="0">
              <a:spcBef>
                <a:spcPct val="0"/>
              </a:spcBef>
              <a:spcAft>
                <a:spcPct val="0"/>
              </a:spcAft>
            </a:pPr>
            <a:r>
              <a:rPr lang="pt-BR" sz="2000" dirty="0">
                <a:solidFill>
                  <a:srgbClr val="BB0170"/>
                </a:solidFill>
                <a:latin typeface="Comic Sans MS" panose="030F0702030302020204" pitchFamily="66" charset="0"/>
                <a:cs typeface="Arial" panose="020B0604020202020204" pitchFamily="34" charset="0"/>
              </a:rPr>
              <a:t>Túmulos de celebridades e beleza do local atraem muitos visitantes. Dentre as celebridades estão os túmulos das irmãs Fox.</a:t>
            </a:r>
            <a:r>
              <a:rPr lang="pt-BR" sz="2000" dirty="0">
                <a:solidFill>
                  <a:srgbClr val="BB0170"/>
                </a:solidFill>
                <a:latin typeface="Comic Sans MS" panose="030F0702030302020204" pitchFamily="66" charset="0"/>
              </a:rPr>
              <a:t> </a:t>
            </a:r>
          </a:p>
        </p:txBody>
      </p:sp>
      <p:sp>
        <p:nvSpPr>
          <p:cNvPr id="7" name="Seta para a esquerda 6"/>
          <p:cNvSpPr/>
          <p:nvPr/>
        </p:nvSpPr>
        <p:spPr>
          <a:xfrm rot="10800000">
            <a:off x="6503640" y="4494797"/>
            <a:ext cx="951978" cy="2880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07540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https://1.bp.blogspot.com/-Oz49LSiXv3U/VvfrNYaSXYI/AAAAAAAAIjY/WAd-N5pME-c1xOFY4L0PDwmEGuwrAM25w/s400/The%2BSpirit%2BGame%2B%25282013%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23" y="193865"/>
            <a:ext cx="25050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https://1.bp.blogspot.com/-uiybu4FQHE4/Vvfv6IC8LDI/AAAAAAAAIj4/PktLShjS5AMt_LTXhp5ShQ3Xrs1UTAO5Q/s320/2014-06-24-FoxSis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207" y="2397257"/>
            <a:ext cx="2523995" cy="3774199"/>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657601" y="914400"/>
            <a:ext cx="5085567" cy="923330"/>
          </a:xfrm>
          <a:prstGeom prst="rect">
            <a:avLst/>
          </a:prstGeom>
          <a:solidFill>
            <a:schemeClr val="bg2">
              <a:lumMod val="20000"/>
              <a:lumOff val="80000"/>
            </a:schemeClr>
          </a:solidFill>
        </p:spPr>
        <p:txBody>
          <a:bodyPr wrap="square" rtlCol="0">
            <a:spAutoFit/>
          </a:bodyPr>
          <a:lstStyle/>
          <a:p>
            <a:pPr algn="ctr"/>
            <a:r>
              <a:rPr lang="pt-BR" dirty="0" smtClean="0">
                <a:solidFill>
                  <a:srgbClr val="BB0170"/>
                </a:solidFill>
                <a:latin typeface="Comic Sans MS" panose="030F0702030302020204" pitchFamily="66" charset="0"/>
              </a:rPr>
              <a:t>O CASO DAS IRMÃS FOX NO CINEMA, LITERATURA, TEATRO E JORNALISMO AMERICANO</a:t>
            </a:r>
            <a:endParaRPr lang="pt-BR" dirty="0">
              <a:solidFill>
                <a:srgbClr val="BB0170"/>
              </a:solidFill>
              <a:latin typeface="Comic Sans MS" panose="030F0702030302020204" pitchFamily="66" charset="0"/>
            </a:endParaRPr>
          </a:p>
        </p:txBody>
      </p:sp>
    </p:spTree>
    <p:extLst>
      <p:ext uri="{BB962C8B-B14F-4D97-AF65-F5344CB8AC3E}">
        <p14:creationId xmlns:p14="http://schemas.microsoft.com/office/powerpoint/2010/main" val="3338176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75989" y="375781"/>
            <a:ext cx="4296427" cy="523220"/>
          </a:xfrm>
          <a:prstGeom prst="rect">
            <a:avLst/>
          </a:prstGeom>
          <a:solidFill>
            <a:srgbClr val="C00000"/>
          </a:solidFill>
        </p:spPr>
        <p:txBody>
          <a:bodyPr wrap="square" rtlCol="0">
            <a:spAutoFit/>
          </a:bodyPr>
          <a:lstStyle/>
          <a:p>
            <a:r>
              <a:rPr lang="pt-BR" sz="2800" dirty="0" smtClean="0">
                <a:latin typeface="Comic Sans MS" panose="030F0702030302020204" pitchFamily="66" charset="0"/>
              </a:rPr>
              <a:t>ALGUMAS REFLEXÕES</a:t>
            </a:r>
            <a:endParaRPr lang="pt-BR" sz="2800" dirty="0">
              <a:latin typeface="Comic Sans MS" panose="030F0702030302020204" pitchFamily="66" charset="0"/>
            </a:endParaRPr>
          </a:p>
        </p:txBody>
      </p:sp>
      <p:sp>
        <p:nvSpPr>
          <p:cNvPr id="3" name="CaixaDeTexto 2"/>
          <p:cNvSpPr txBox="1"/>
          <p:nvPr/>
        </p:nvSpPr>
        <p:spPr>
          <a:xfrm>
            <a:off x="475989" y="1440493"/>
            <a:ext cx="11248373" cy="4093428"/>
          </a:xfrm>
          <a:prstGeom prst="rect">
            <a:avLst/>
          </a:prstGeom>
          <a:solidFill>
            <a:schemeClr val="accent4">
              <a:lumMod val="20000"/>
              <a:lumOff val="80000"/>
            </a:schemeClr>
          </a:solidFill>
        </p:spPr>
        <p:txBody>
          <a:bodyPr wrap="square" rtlCol="0">
            <a:spAutoFit/>
          </a:bodyPr>
          <a:lstStyle/>
          <a:p>
            <a:pPr marL="457200" indent="-457200" algn="ctr">
              <a:buFont typeface="+mj-lt"/>
              <a:buAutoNum type="arabicPeriod"/>
            </a:pPr>
            <a:r>
              <a:rPr lang="pt-BR" sz="2000" b="1" dirty="0" smtClean="0">
                <a:solidFill>
                  <a:srgbClr val="BB0170"/>
                </a:solidFill>
                <a:latin typeface="Comic Sans MS" panose="030F0702030302020204" pitchFamily="66" charset="0"/>
              </a:rPr>
              <a:t>Apenas o corpo morre; o espírito sobrevive e mantém a sua individualidade e características.</a:t>
            </a:r>
          </a:p>
          <a:p>
            <a:pPr marL="457200" indent="-457200" algn="ctr">
              <a:buFont typeface="+mj-lt"/>
              <a:buAutoNum type="arabicPeriod"/>
            </a:pPr>
            <a:r>
              <a:rPr lang="pt-BR" sz="2000" b="1" dirty="0" smtClean="0">
                <a:solidFill>
                  <a:schemeClr val="bg1"/>
                </a:solidFill>
                <a:latin typeface="Comic Sans MS" panose="030F0702030302020204" pitchFamily="66" charset="0"/>
              </a:rPr>
              <a:t>A imortalidade é um fato.</a:t>
            </a:r>
          </a:p>
          <a:p>
            <a:pPr marL="457200" indent="-457200" algn="ctr">
              <a:buFont typeface="+mj-lt"/>
              <a:buAutoNum type="arabicPeriod"/>
            </a:pPr>
            <a:r>
              <a:rPr lang="pt-BR" sz="2000" b="1" dirty="0" smtClean="0">
                <a:solidFill>
                  <a:srgbClr val="BB0170"/>
                </a:solidFill>
                <a:latin typeface="Comic Sans MS" panose="030F0702030302020204" pitchFamily="66" charset="0"/>
              </a:rPr>
              <a:t>Os espíritos podem se comunicar com as pessoas graças a uma energia que emana de indivíduos capazes de entrar em algum tipo de transe: os médiuns.</a:t>
            </a:r>
          </a:p>
          <a:p>
            <a:pPr marL="457200" indent="-457200" algn="ctr">
              <a:buFont typeface="+mj-lt"/>
              <a:buAutoNum type="arabicPeriod"/>
            </a:pPr>
            <a:r>
              <a:rPr lang="pt-BR" sz="2000" b="1" dirty="0" smtClean="0">
                <a:solidFill>
                  <a:schemeClr val="bg1"/>
                </a:solidFill>
                <a:latin typeface="Comic Sans MS" panose="030F0702030302020204" pitchFamily="66" charset="0"/>
              </a:rPr>
              <a:t>A mediunidade é uma faculdade inerente ao homem e apresenta muitas variedades e recursos.</a:t>
            </a:r>
          </a:p>
          <a:p>
            <a:pPr marL="457200" indent="-457200" algn="ctr">
              <a:buFont typeface="+mj-lt"/>
              <a:buAutoNum type="arabicPeriod"/>
            </a:pPr>
            <a:r>
              <a:rPr lang="pt-BR" sz="2000" b="1" dirty="0" smtClean="0">
                <a:solidFill>
                  <a:srgbClr val="BB0170"/>
                </a:solidFill>
                <a:latin typeface="Comic Sans MS" panose="030F0702030302020204" pitchFamily="66" charset="0"/>
              </a:rPr>
              <a:t>Não há céu ou inferno. Cada espírito permanece vinculado ao sistema vibratório de vida, de acordo com seu mundo íntimo.</a:t>
            </a:r>
          </a:p>
          <a:p>
            <a:pPr marL="457200" indent="-457200" algn="ctr">
              <a:buFont typeface="+mj-lt"/>
              <a:buAutoNum type="arabicPeriod"/>
            </a:pPr>
            <a:r>
              <a:rPr lang="pt-BR" sz="2000" b="1" dirty="0" smtClean="0">
                <a:solidFill>
                  <a:schemeClr val="bg1"/>
                </a:solidFill>
                <a:latin typeface="Comic Sans MS" panose="030F0702030302020204" pitchFamily="66" charset="0"/>
              </a:rPr>
              <a:t>Os espíritos podem comunicar-se, produzindo efeitos inteligentes por meio de fenômenos de ordem física (ruídos, sinais, levitações, aparições) ou de ordem fisiológica, sensorial ( visão, audição, olfato, tato etc.) ou motora (escrevendo ou falando).</a:t>
            </a:r>
            <a:endParaRPr lang="pt-BR"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93858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idx="1"/>
          </p:nvPr>
        </p:nvSpPr>
        <p:spPr>
          <a:xfrm>
            <a:off x="349684" y="1750469"/>
            <a:ext cx="11412255" cy="4351338"/>
          </a:xfrm>
        </p:spPr>
        <p:txBody>
          <a:bodyPr>
            <a:normAutofit/>
          </a:bodyPr>
          <a:lstStyle/>
          <a:p>
            <a:pPr marL="0" indent="0">
              <a:buNone/>
            </a:pPr>
            <a:r>
              <a:rPr lang="pt-BR" sz="2200" i="1" dirty="0" smtClean="0">
                <a:solidFill>
                  <a:srgbClr val="BB0170"/>
                </a:solidFill>
                <a:latin typeface="Comic Sans MS" panose="030F0702030302020204" pitchFamily="66" charset="0"/>
              </a:rPr>
              <a:t>A História do Espiritismo</a:t>
            </a:r>
            <a:r>
              <a:rPr lang="pt-BR" sz="2200" dirty="0" smtClean="0">
                <a:solidFill>
                  <a:srgbClr val="BB0170"/>
                </a:solidFill>
                <a:latin typeface="Comic Sans MS" panose="030F0702030302020204" pitchFamily="66" charset="0"/>
              </a:rPr>
              <a:t>. Arthur </a:t>
            </a:r>
            <a:r>
              <a:rPr lang="pt-BR" sz="2200" dirty="0" err="1" smtClean="0">
                <a:solidFill>
                  <a:srgbClr val="BB0170"/>
                </a:solidFill>
                <a:latin typeface="Comic Sans MS" panose="030F0702030302020204" pitchFamily="66" charset="0"/>
              </a:rPr>
              <a:t>Conan</a:t>
            </a:r>
            <a:r>
              <a:rPr lang="pt-BR" sz="2200" dirty="0" smtClean="0">
                <a:solidFill>
                  <a:srgbClr val="BB0170"/>
                </a:solidFill>
                <a:latin typeface="Comic Sans MS" panose="030F0702030302020204" pitchFamily="66" charset="0"/>
              </a:rPr>
              <a:t> Doyle</a:t>
            </a:r>
          </a:p>
          <a:p>
            <a:pPr marL="0" indent="0">
              <a:buNone/>
            </a:pPr>
            <a:r>
              <a:rPr lang="pt-BR" sz="2200" i="1" dirty="0" smtClean="0">
                <a:solidFill>
                  <a:srgbClr val="BB0170"/>
                </a:solidFill>
                <a:latin typeface="Comic Sans MS" panose="030F0702030302020204" pitchFamily="66" charset="0"/>
              </a:rPr>
              <a:t>Meninas do Barulho</a:t>
            </a:r>
            <a:r>
              <a:rPr lang="pt-BR" sz="2200" dirty="0" smtClean="0">
                <a:solidFill>
                  <a:srgbClr val="BB0170"/>
                </a:solidFill>
                <a:latin typeface="Comic Sans MS" panose="030F0702030302020204" pitchFamily="66" charset="0"/>
              </a:rPr>
              <a:t>. Lamartine </a:t>
            </a:r>
            <a:r>
              <a:rPr lang="pt-BR" sz="2200" dirty="0" err="1" smtClean="0">
                <a:solidFill>
                  <a:srgbClr val="BB0170"/>
                </a:solidFill>
                <a:latin typeface="Comic Sans MS" panose="030F0702030302020204" pitchFamily="66" charset="0"/>
              </a:rPr>
              <a:t>Palhano</a:t>
            </a:r>
            <a:r>
              <a:rPr lang="pt-BR" sz="2200" dirty="0" smtClean="0">
                <a:solidFill>
                  <a:srgbClr val="BB0170"/>
                </a:solidFill>
                <a:latin typeface="Comic Sans MS" panose="030F0702030302020204" pitchFamily="66" charset="0"/>
              </a:rPr>
              <a:t> Jr.</a:t>
            </a:r>
          </a:p>
          <a:p>
            <a:pPr marL="0" indent="0">
              <a:buNone/>
            </a:pPr>
            <a:r>
              <a:rPr lang="pt-BR" sz="2200" i="1" dirty="0">
                <a:solidFill>
                  <a:srgbClr val="BB0170"/>
                </a:solidFill>
                <a:latin typeface="Comic Sans MS" panose="030F0702030302020204" pitchFamily="66" charset="0"/>
              </a:rPr>
              <a:t>O Espiritismo de Kardec aos dias de </a:t>
            </a:r>
            <a:r>
              <a:rPr lang="pt-BR" sz="2200" i="1" dirty="0" smtClean="0">
                <a:solidFill>
                  <a:srgbClr val="BB0170"/>
                </a:solidFill>
                <a:latin typeface="Comic Sans MS" panose="030F0702030302020204" pitchFamily="66" charset="0"/>
              </a:rPr>
              <a:t>hoje</a:t>
            </a:r>
            <a:r>
              <a:rPr lang="pt-BR" sz="2200" dirty="0" smtClean="0">
                <a:solidFill>
                  <a:srgbClr val="BB0170"/>
                </a:solidFill>
                <a:latin typeface="Comic Sans MS" panose="030F0702030302020204" pitchFamily="66" charset="0"/>
              </a:rPr>
              <a:t>. </a:t>
            </a:r>
            <a:r>
              <a:rPr lang="pt-BR" sz="1800" dirty="0" smtClean="0">
                <a:solidFill>
                  <a:srgbClr val="BB0170"/>
                </a:solidFill>
                <a:latin typeface="Comic Sans MS" panose="030F0702030302020204" pitchFamily="66" charset="0"/>
                <a:hlinkClick r:id="rId2"/>
              </a:rPr>
              <a:t>https</a:t>
            </a:r>
            <a:r>
              <a:rPr lang="pt-BR" sz="1800" dirty="0">
                <a:solidFill>
                  <a:srgbClr val="BB0170"/>
                </a:solidFill>
                <a:latin typeface="Comic Sans MS" panose="030F0702030302020204" pitchFamily="66" charset="0"/>
                <a:hlinkClick r:id="rId2"/>
              </a:rPr>
              <a:t>://www.youtube.com/watch?v=7oEvK9eSZtc</a:t>
            </a:r>
            <a:endParaRPr lang="pt-BR" sz="1800" dirty="0">
              <a:solidFill>
                <a:srgbClr val="BB0170"/>
              </a:solidFill>
              <a:latin typeface="Comic Sans MS" panose="030F0702030302020204" pitchFamily="66" charset="0"/>
            </a:endParaRPr>
          </a:p>
          <a:p>
            <a:endParaRPr lang="pt-BR" sz="2200" dirty="0">
              <a:solidFill>
                <a:srgbClr val="BB0170"/>
              </a:solidFill>
              <a:latin typeface="Comic Sans MS" panose="030F0702030302020204" pitchFamily="66" charset="0"/>
            </a:endParaRPr>
          </a:p>
          <a:p>
            <a:pPr marL="0" indent="0">
              <a:buNone/>
            </a:pPr>
            <a:endParaRPr lang="pt-BR" sz="2200" i="1" dirty="0">
              <a:solidFill>
                <a:srgbClr val="BB0170"/>
              </a:solidFill>
              <a:latin typeface="Comic Sans MS" panose="030F0702030302020204" pitchFamily="66" charset="0"/>
            </a:endParaRPr>
          </a:p>
        </p:txBody>
      </p:sp>
      <p:sp>
        <p:nvSpPr>
          <p:cNvPr id="3" name="CaixaDeTexto 2"/>
          <p:cNvSpPr txBox="1"/>
          <p:nvPr/>
        </p:nvSpPr>
        <p:spPr>
          <a:xfrm>
            <a:off x="407096" y="316757"/>
            <a:ext cx="2711885" cy="461665"/>
          </a:xfrm>
          <a:prstGeom prst="rect">
            <a:avLst/>
          </a:prstGeom>
          <a:solidFill>
            <a:srgbClr val="C00000"/>
          </a:solidFill>
        </p:spPr>
        <p:txBody>
          <a:bodyPr wrap="square" rtlCol="0">
            <a:spAutoFit/>
          </a:bodyPr>
          <a:lstStyle/>
          <a:p>
            <a:r>
              <a:rPr lang="pt-BR" sz="2400" dirty="0" smtClean="0">
                <a:latin typeface="Comic Sans MS" panose="030F0702030302020204" pitchFamily="66" charset="0"/>
              </a:rPr>
              <a:t>BIBLIOGRAFIA</a:t>
            </a:r>
            <a:endParaRPr lang="pt-BR" sz="2400" dirty="0">
              <a:latin typeface="Comic Sans MS" panose="030F0702030302020204" pitchFamily="66" charset="0"/>
            </a:endParaRPr>
          </a:p>
        </p:txBody>
      </p:sp>
    </p:spTree>
    <p:extLst>
      <p:ext uri="{BB962C8B-B14F-4D97-AF65-F5344CB8AC3E}">
        <p14:creationId xmlns:p14="http://schemas.microsoft.com/office/powerpoint/2010/main" val="2499963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m para espírito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47"/>
            <a:ext cx="12192000" cy="6750908"/>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707143" y="725177"/>
            <a:ext cx="2911374"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7200" b="1" cap="none" spc="0" dirty="0" smtClean="0">
                <a:ln/>
                <a:solidFill>
                  <a:schemeClr val="accent4"/>
                </a:solidFill>
                <a:effectLst>
                  <a:outerShdw blurRad="38100" dist="38100" dir="2700000" algn="tl">
                    <a:srgbClr val="000000">
                      <a:alpha val="43137"/>
                    </a:srgbClr>
                  </a:outerShdw>
                </a:effectLst>
              </a:rPr>
              <a:t>F   I   M</a:t>
            </a:r>
            <a:endParaRPr lang="pt-BR" sz="7200" b="1" cap="none" spc="0" dirty="0">
              <a:ln/>
              <a:solidFill>
                <a:schemeClr val="accent4"/>
              </a:solidFill>
              <a:effectLst>
                <a:outerShdw blurRad="38100" dist="38100" dir="2700000" algn="tl">
                  <a:srgbClr val="000000">
                    <a:alpha val="43137"/>
                  </a:srgbClr>
                </a:outerShdw>
              </a:effectLst>
            </a:endParaRPr>
          </a:p>
        </p:txBody>
      </p:sp>
      <p:sp>
        <p:nvSpPr>
          <p:cNvPr id="5" name="Retângulo 4"/>
          <p:cNvSpPr/>
          <p:nvPr/>
        </p:nvSpPr>
        <p:spPr>
          <a:xfrm>
            <a:off x="1039660" y="3495827"/>
            <a:ext cx="10434181" cy="2544479"/>
          </a:xfrm>
          <a:prstGeom prst="rect">
            <a:avLst/>
          </a:prstGeom>
        </p:spPr>
        <p:txBody>
          <a:bodyPr wrap="square">
            <a:spAutoFit/>
          </a:bodyPr>
          <a:lstStyle/>
          <a:p>
            <a:pPr algn="ctr">
              <a:lnSpc>
                <a:spcPct val="107000"/>
              </a:lnSpc>
              <a:spcAft>
                <a:spcPts val="800"/>
              </a:spcAft>
            </a:pPr>
            <a:r>
              <a:rPr lang="pt-BR" sz="2400" b="1" i="1" dirty="0">
                <a:solidFill>
                  <a:srgbClr val="FFC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O passado nunca morre completamente para o homem. O homem pode esquece-lo totalmente, mas esse passado ficará sempre registrado no seu íntimo. Porque assim, como ele é, ele próprio, em cada época, ele é simultaneamente, o produto e o resumo de todas as épocas anteriores</a:t>
            </a:r>
            <a:r>
              <a:rPr lang="pt-BR" sz="2400" b="1" i="1" dirty="0" smtClean="0">
                <a:solidFill>
                  <a:srgbClr val="FFC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t>
            </a:r>
          </a:p>
          <a:p>
            <a:pPr algn="ctr">
              <a:lnSpc>
                <a:spcPct val="107000"/>
              </a:lnSpc>
              <a:spcAft>
                <a:spcPts val="800"/>
              </a:spcAft>
            </a:pPr>
            <a:r>
              <a:rPr lang="pt-BR" b="1" dirty="0" smtClean="0">
                <a:latin typeface="Calibri" panose="020F0502020204030204" pitchFamily="34" charset="0"/>
                <a:ea typeface="Calibri" panose="020F0502020204030204" pitchFamily="34" charset="0"/>
                <a:cs typeface="Times New Roman" panose="02020603050405020304" pitchFamily="18" charset="0"/>
              </a:rPr>
              <a:t>                                                                                                                                                       </a:t>
            </a:r>
            <a:r>
              <a:rPr lang="pt-BR" b="1" dirty="0" err="1" smtClean="0">
                <a:latin typeface="Calibri" panose="020F0502020204030204" pitchFamily="34" charset="0"/>
                <a:ea typeface="Calibri" panose="020F0502020204030204" pitchFamily="34" charset="0"/>
                <a:cs typeface="Times New Roman" panose="02020603050405020304" pitchFamily="18" charset="0"/>
              </a:rPr>
              <a:t>Fustel</a:t>
            </a:r>
            <a:r>
              <a:rPr lang="pt-BR" b="1" dirty="0" smtClean="0">
                <a:latin typeface="Calibri" panose="020F0502020204030204" pitchFamily="34" charset="0"/>
                <a:ea typeface="Calibri" panose="020F0502020204030204" pitchFamily="34" charset="0"/>
                <a:cs typeface="Times New Roman" panose="02020603050405020304" pitchFamily="18" charset="0"/>
              </a:rPr>
              <a:t> de </a:t>
            </a:r>
            <a:r>
              <a:rPr lang="pt-BR" b="1" dirty="0" err="1" smtClean="0">
                <a:latin typeface="Calibri" panose="020F0502020204030204" pitchFamily="34" charset="0"/>
                <a:ea typeface="Calibri" panose="020F0502020204030204" pitchFamily="34" charset="0"/>
                <a:cs typeface="Times New Roman" panose="02020603050405020304" pitchFamily="18" charset="0"/>
              </a:rPr>
              <a:t>Coulanges</a:t>
            </a:r>
            <a:endParaRPr lang="pt-BR" b="1"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410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956" y="1592491"/>
            <a:ext cx="11393867" cy="3416320"/>
          </a:xfrm>
          <a:prstGeom prst="rect">
            <a:avLst/>
          </a:prstGeom>
          <a:solidFill>
            <a:srgbClr val="FFFFCC"/>
          </a:solidFill>
        </p:spPr>
        <p:txBody>
          <a:bodyPr wrap="square" rtlCol="0">
            <a:spAutoFit/>
          </a:bodyPr>
          <a:lstStyle/>
          <a:p>
            <a:pPr marL="342900" indent="-342900">
              <a:buFont typeface="Wingdings" panose="05000000000000000000" pitchFamily="2" charset="2"/>
              <a:buChar char="Ø"/>
            </a:pPr>
            <a:r>
              <a:rPr lang="pt-BR" sz="2400" dirty="0" smtClean="0">
                <a:solidFill>
                  <a:schemeClr val="bg1"/>
                </a:solidFill>
                <a:latin typeface="Comic Sans MS" panose="030F0702030302020204" pitchFamily="66" charset="0"/>
              </a:rPr>
              <a:t>Os fenômenos psíquicos que ocorreram em Hydesville deram início a uma série de investigações sobre a comunicabilidade dos espíritos.</a:t>
            </a:r>
          </a:p>
          <a:p>
            <a:pPr marL="342900" indent="-342900">
              <a:buFont typeface="Wingdings" panose="05000000000000000000" pitchFamily="2" charset="2"/>
              <a:buChar char="Ø"/>
            </a:pPr>
            <a:r>
              <a:rPr lang="pt-BR" sz="2400" dirty="0" smtClean="0">
                <a:solidFill>
                  <a:schemeClr val="bg1"/>
                </a:solidFill>
                <a:latin typeface="Comic Sans MS" panose="030F0702030302020204" pitchFamily="66" charset="0"/>
              </a:rPr>
              <a:t>Na Literatura, há menção de registros de ruídos já ocorridos em outros locais, tais como na Alemanha (1520), em </a:t>
            </a:r>
            <a:r>
              <a:rPr lang="pt-BR" sz="2400" dirty="0" err="1" smtClean="0">
                <a:solidFill>
                  <a:schemeClr val="bg1"/>
                </a:solidFill>
                <a:latin typeface="Comic Sans MS" panose="030F0702030302020204" pitchFamily="66" charset="0"/>
              </a:rPr>
              <a:t>Epworth</a:t>
            </a:r>
            <a:r>
              <a:rPr lang="pt-BR" sz="2400" dirty="0" smtClean="0">
                <a:solidFill>
                  <a:schemeClr val="bg1"/>
                </a:solidFill>
                <a:latin typeface="Comic Sans MS" panose="030F0702030302020204" pitchFamily="66" charset="0"/>
              </a:rPr>
              <a:t> </a:t>
            </a:r>
            <a:r>
              <a:rPr lang="pt-BR" sz="2400" dirty="0" err="1" smtClean="0">
                <a:solidFill>
                  <a:schemeClr val="bg1"/>
                </a:solidFill>
                <a:latin typeface="Comic Sans MS" panose="030F0702030302020204" pitchFamily="66" charset="0"/>
              </a:rPr>
              <a:t>Vicarage</a:t>
            </a:r>
            <a:r>
              <a:rPr lang="pt-BR" sz="2400" dirty="0" smtClean="0">
                <a:solidFill>
                  <a:schemeClr val="bg1"/>
                </a:solidFill>
                <a:latin typeface="Comic Sans MS" panose="030F0702030302020204" pitchFamily="66" charset="0"/>
              </a:rPr>
              <a:t> (1716) e em outro local da Inglaterra (1661).</a:t>
            </a:r>
          </a:p>
          <a:p>
            <a:pPr marL="342900" indent="-342900">
              <a:buFont typeface="Wingdings" panose="05000000000000000000" pitchFamily="2" charset="2"/>
              <a:buChar char="Ø"/>
            </a:pPr>
            <a:r>
              <a:rPr lang="pt-BR" sz="2400" dirty="0" smtClean="0">
                <a:solidFill>
                  <a:schemeClr val="bg1"/>
                </a:solidFill>
                <a:latin typeface="Comic Sans MS" panose="030F0702030302020204" pitchFamily="66" charset="0"/>
              </a:rPr>
              <a:t>Mas, Hydesville veio como um clarão, despertando as consciências para uma nova era. O que estava oculto tornou-se claro aos olhos do mundo.</a:t>
            </a:r>
          </a:p>
          <a:p>
            <a:pPr marL="342900" indent="-342900">
              <a:buFont typeface="Wingdings" panose="05000000000000000000" pitchFamily="2" charset="2"/>
              <a:buChar char="Ø"/>
            </a:pPr>
            <a:r>
              <a:rPr lang="pt-BR" sz="2400" dirty="0" smtClean="0">
                <a:solidFill>
                  <a:schemeClr val="bg1"/>
                </a:solidFill>
                <a:latin typeface="Comic Sans MS" panose="030F0702030302020204" pitchFamily="66" charset="0"/>
              </a:rPr>
              <a:t>Tanto a velha Europa quanto o Novo Mundo viram-se envolvidos por uma epidemia de comunicações mediúnicas.</a:t>
            </a:r>
            <a:endParaRPr lang="pt-BR" sz="2400" dirty="0">
              <a:solidFill>
                <a:schemeClr val="bg1"/>
              </a:solidFill>
              <a:latin typeface="Comic Sans MS" panose="030F0702030302020204" pitchFamily="66" charset="0"/>
            </a:endParaRPr>
          </a:p>
        </p:txBody>
      </p:sp>
      <p:sp>
        <p:nvSpPr>
          <p:cNvPr id="7" name="Retângulo 6"/>
          <p:cNvSpPr/>
          <p:nvPr/>
        </p:nvSpPr>
        <p:spPr>
          <a:xfrm>
            <a:off x="234840" y="404881"/>
            <a:ext cx="9611927" cy="584775"/>
          </a:xfrm>
          <a:prstGeom prst="rect">
            <a:avLst/>
          </a:prstGeom>
        </p:spPr>
        <p:txBody>
          <a:bodyPr wrap="none">
            <a:spAutoFit/>
          </a:bodyPr>
          <a:lstStyle/>
          <a:p>
            <a:pPr algn="ctr">
              <a:spcBef>
                <a:spcPct val="50000"/>
              </a:spcBef>
            </a:pPr>
            <a:r>
              <a:rPr lang="pt-BR" sz="3200" b="1" dirty="0" smtClean="0">
                <a:solidFill>
                  <a:srgbClr val="C00000"/>
                </a:solidFill>
                <a:latin typeface="Comic Sans MS" panose="030F0702030302020204" pitchFamily="66" charset="0"/>
              </a:rPr>
              <a:t>O EPISÓDIO DE HYDESVILLE - As irmãs Fox</a:t>
            </a:r>
            <a:endParaRPr lang="pt-BR" sz="3200" b="1" dirty="0">
              <a:solidFill>
                <a:srgbClr val="C00000"/>
              </a:solidFill>
              <a:latin typeface="Comic Sans MS" panose="030F0702030302020204" pitchFamily="66" charset="0"/>
            </a:endParaRPr>
          </a:p>
        </p:txBody>
      </p:sp>
      <p:sp>
        <p:nvSpPr>
          <p:cNvPr id="4" name="CaixaDeTexto 3"/>
          <p:cNvSpPr txBox="1"/>
          <p:nvPr/>
        </p:nvSpPr>
        <p:spPr>
          <a:xfrm>
            <a:off x="5530000" y="6066900"/>
            <a:ext cx="6520038" cy="646331"/>
          </a:xfrm>
          <a:prstGeom prst="rect">
            <a:avLst/>
          </a:prstGeom>
          <a:solidFill>
            <a:srgbClr val="92D050"/>
          </a:solidFill>
        </p:spPr>
        <p:txBody>
          <a:bodyPr wrap="square" rtlCol="0">
            <a:spAutoFit/>
          </a:bodyPr>
          <a:lstStyle/>
          <a:p>
            <a:r>
              <a:rPr lang="pt-BR" dirty="0" smtClean="0">
                <a:solidFill>
                  <a:srgbClr val="C00000"/>
                </a:solidFill>
                <a:latin typeface="Comic Sans MS" panose="030F0702030302020204" pitchFamily="66" charset="0"/>
              </a:rPr>
              <a:t>Relato da história está apresentado no filme, disponível em: </a:t>
            </a:r>
            <a:r>
              <a:rPr lang="pt-BR" dirty="0" smtClean="0">
                <a:solidFill>
                  <a:srgbClr val="C00000"/>
                </a:solidFill>
                <a:latin typeface="Comic Sans MS" panose="030F0702030302020204" pitchFamily="66" charset="0"/>
                <a:hlinkClick r:id="rId3"/>
              </a:rPr>
              <a:t>https</a:t>
            </a:r>
            <a:r>
              <a:rPr lang="pt-BR" dirty="0">
                <a:solidFill>
                  <a:srgbClr val="C00000"/>
                </a:solidFill>
                <a:latin typeface="Comic Sans MS" panose="030F0702030302020204" pitchFamily="66" charset="0"/>
                <a:hlinkClick r:id="rId3"/>
              </a:rPr>
              <a:t>://</a:t>
            </a:r>
            <a:r>
              <a:rPr lang="pt-BR" dirty="0" smtClean="0">
                <a:solidFill>
                  <a:srgbClr val="C00000"/>
                </a:solidFill>
                <a:latin typeface="Comic Sans MS" panose="030F0702030302020204" pitchFamily="66" charset="0"/>
                <a:hlinkClick r:id="rId3"/>
              </a:rPr>
              <a:t>www.youtube.com/watch?v=w_qgdUmLrkA</a:t>
            </a:r>
            <a:r>
              <a:rPr lang="pt-BR" dirty="0" smtClean="0">
                <a:solidFill>
                  <a:srgbClr val="C00000"/>
                </a:solidFill>
                <a:latin typeface="Comic Sans MS" panose="030F0702030302020204" pitchFamily="66" charset="0"/>
              </a:rPr>
              <a:t> </a:t>
            </a:r>
            <a:endParaRPr lang="pt-BR"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01265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rgaminho horizontal 2"/>
          <p:cNvSpPr/>
          <p:nvPr/>
        </p:nvSpPr>
        <p:spPr>
          <a:xfrm>
            <a:off x="1014608" y="-112734"/>
            <a:ext cx="9945666" cy="3795386"/>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002060"/>
                </a:solidFill>
                <a:latin typeface="Comic Sans MS" panose="030F0702030302020204" pitchFamily="66" charset="0"/>
              </a:rPr>
              <a:t>Existe uma dificuldade para se determinar uma data para o aparecimento do Espiritismo. Sabemos que os fatos espíritas existiram desde todos os tempos, mas os espíritas ingleses e americanos costumam indicar como data inicial do movimento espírita moderno o dia </a:t>
            </a:r>
            <a:r>
              <a:rPr lang="pt-BR" sz="2400" dirty="0">
                <a:solidFill>
                  <a:srgbClr val="FF0000"/>
                </a:solidFill>
                <a:latin typeface="Comic Sans MS" panose="030F0702030302020204" pitchFamily="66" charset="0"/>
              </a:rPr>
              <a:t>31/03/1848</a:t>
            </a:r>
            <a:r>
              <a:rPr lang="pt-BR" sz="2400" dirty="0">
                <a:solidFill>
                  <a:srgbClr val="002060"/>
                </a:solidFill>
                <a:latin typeface="Comic Sans MS" panose="030F0702030302020204" pitchFamily="66" charset="0"/>
              </a:rPr>
              <a:t>, que assinala o episódio mediúnico de Hydesville (irmãs Fox).</a:t>
            </a:r>
          </a:p>
        </p:txBody>
      </p:sp>
      <p:pic>
        <p:nvPicPr>
          <p:cNvPr id="33794" name="Picture 2" descr="Resultado de imagem para irmãs fox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690" y="3682652"/>
            <a:ext cx="6850774" cy="239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60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415" y="2574387"/>
            <a:ext cx="8598877" cy="3719278"/>
          </a:xfrm>
          <a:prstGeom prst="rect">
            <a:avLst/>
          </a:prstGeom>
          <a:solidFill>
            <a:srgbClr val="00B050"/>
          </a:solidFill>
          <a:ln>
            <a:solidFill>
              <a:schemeClr val="tx1"/>
            </a:solidFill>
          </a:ln>
          <a:effectLst>
            <a:glow rad="228600">
              <a:schemeClr val="accent4">
                <a:satMod val="175000"/>
                <a:alpha val="40000"/>
              </a:schemeClr>
            </a:glow>
          </a:effectLst>
          <a:extLst/>
        </p:spPr>
      </p:pic>
      <p:sp>
        <p:nvSpPr>
          <p:cNvPr id="6" name="Retângulo 5"/>
          <p:cNvSpPr/>
          <p:nvPr/>
        </p:nvSpPr>
        <p:spPr>
          <a:xfrm>
            <a:off x="899938" y="193921"/>
            <a:ext cx="10603832" cy="1569660"/>
          </a:xfrm>
          <a:prstGeom prst="rect">
            <a:avLst/>
          </a:prstGeom>
          <a:solidFill>
            <a:schemeClr val="tx1">
              <a:lumMod val="95000"/>
            </a:schemeClr>
          </a:solidFill>
          <a:ln>
            <a:solidFill>
              <a:schemeClr val="bg2"/>
            </a:solidFill>
          </a:ln>
        </p:spPr>
        <p:txBody>
          <a:bodyPr wrap="square">
            <a:spAutoFit/>
          </a:bodyPr>
          <a:lstStyle/>
          <a:p>
            <a:pPr algn="ctr">
              <a:spcBef>
                <a:spcPct val="50000"/>
              </a:spcBef>
            </a:pPr>
            <a:r>
              <a:rPr lang="pt-BR" sz="2400" b="1" dirty="0" smtClean="0">
                <a:solidFill>
                  <a:srgbClr val="CC3300"/>
                </a:solidFill>
                <a:latin typeface="Comic Sans MS" panose="030F0702030302020204" pitchFamily="66" charset="0"/>
              </a:rPr>
              <a:t>Em 1848, a aldeia de Hydesville, localizada no condado de Wayne, Estado de New York, distante 30 km da cidade de Rochester, era um pequeno aglomerado de casas de madeiras com uma típica população de agricultores.</a:t>
            </a:r>
            <a:endParaRPr lang="pt-BR" sz="2400" b="1" dirty="0">
              <a:solidFill>
                <a:srgbClr val="CC3300"/>
              </a:solidFill>
              <a:latin typeface="Comic Sans MS" panose="030F0702030302020204" pitchFamily="66" charset="0"/>
            </a:endParaRPr>
          </a:p>
        </p:txBody>
      </p:sp>
    </p:spTree>
    <p:extLst>
      <p:ext uri="{BB962C8B-B14F-4D97-AF65-F5344CB8AC3E}">
        <p14:creationId xmlns:p14="http://schemas.microsoft.com/office/powerpoint/2010/main" val="3124320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2" name="Group 46"/>
          <p:cNvGrpSpPr>
            <a:grpSpLocks/>
          </p:cNvGrpSpPr>
          <p:nvPr/>
        </p:nvGrpSpPr>
        <p:grpSpPr bwMode="auto">
          <a:xfrm>
            <a:off x="8854744" y="4715310"/>
            <a:ext cx="1876425" cy="1374775"/>
            <a:chOff x="2744" y="709"/>
            <a:chExt cx="1182" cy="866"/>
          </a:xfrm>
          <a:effectLst>
            <a:glow rad="228600">
              <a:schemeClr val="accent4">
                <a:satMod val="175000"/>
                <a:alpha val="40000"/>
              </a:schemeClr>
            </a:glow>
          </a:effectLst>
        </p:grpSpPr>
        <p:pic>
          <p:nvPicPr>
            <p:cNvPr id="12301" name="Picture 39" descr="foxsister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709"/>
              <a:ext cx="1182" cy="8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302" name="Text Box 32"/>
            <p:cNvSpPr txBox="1">
              <a:spLocks noChangeArrowheads="1"/>
            </p:cNvSpPr>
            <p:nvPr/>
          </p:nvSpPr>
          <p:spPr bwMode="auto">
            <a:xfrm>
              <a:off x="3061" y="1344"/>
              <a:ext cx="589"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pt-BR"/>
                <a:t>Kate</a:t>
              </a:r>
            </a:p>
          </p:txBody>
        </p:sp>
      </p:grpSp>
      <p:grpSp>
        <p:nvGrpSpPr>
          <p:cNvPr id="12293" name="Group 45"/>
          <p:cNvGrpSpPr>
            <a:grpSpLocks/>
          </p:cNvGrpSpPr>
          <p:nvPr/>
        </p:nvGrpSpPr>
        <p:grpSpPr bwMode="auto">
          <a:xfrm>
            <a:off x="8761414" y="2953620"/>
            <a:ext cx="1838325" cy="1343025"/>
            <a:chOff x="1020" y="799"/>
            <a:chExt cx="1158" cy="846"/>
          </a:xfrm>
          <a:effectLst>
            <a:glow rad="139700">
              <a:schemeClr val="accent6">
                <a:satMod val="175000"/>
                <a:alpha val="40000"/>
              </a:schemeClr>
            </a:glow>
          </a:effectLst>
        </p:grpSpPr>
        <p:pic>
          <p:nvPicPr>
            <p:cNvPr id="12299" name="Picture 41" descr="foxsister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 y="799"/>
              <a:ext cx="1158" cy="8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300" name="Text Box 33"/>
            <p:cNvSpPr txBox="1">
              <a:spLocks noChangeArrowheads="1"/>
            </p:cNvSpPr>
            <p:nvPr/>
          </p:nvSpPr>
          <p:spPr bwMode="auto">
            <a:xfrm>
              <a:off x="1247" y="1389"/>
              <a:ext cx="817"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pt-BR"/>
                <a:t>Margaret</a:t>
              </a:r>
            </a:p>
          </p:txBody>
        </p:sp>
      </p:grpSp>
      <p:grpSp>
        <p:nvGrpSpPr>
          <p:cNvPr id="12294" name="Group 43"/>
          <p:cNvGrpSpPr>
            <a:grpSpLocks/>
          </p:cNvGrpSpPr>
          <p:nvPr/>
        </p:nvGrpSpPr>
        <p:grpSpPr bwMode="auto">
          <a:xfrm>
            <a:off x="8072484" y="653332"/>
            <a:ext cx="3395574" cy="2090955"/>
            <a:chOff x="4003" y="2716"/>
            <a:chExt cx="1462" cy="866"/>
          </a:xfrm>
          <a:effectLst>
            <a:glow rad="101600">
              <a:schemeClr val="accent5">
                <a:satMod val="175000"/>
                <a:alpha val="40000"/>
              </a:schemeClr>
            </a:glow>
          </a:effectLst>
        </p:grpSpPr>
        <p:pic>
          <p:nvPicPr>
            <p:cNvPr id="12296" name="Picture 31" descr="familiafox"/>
            <p:cNvPicPr>
              <a:picLocks noChangeAspect="1" noChangeArrowheads="1"/>
            </p:cNvPicPr>
            <p:nvPr/>
          </p:nvPicPr>
          <p:blipFill>
            <a:blip r:embed="rId5">
              <a:extLst>
                <a:ext uri="{28A0092B-C50C-407E-A947-70E740481C1C}">
                  <a14:useLocalDpi xmlns:a14="http://schemas.microsoft.com/office/drawing/2010/main" val="0"/>
                </a:ext>
              </a:extLst>
            </a:blip>
            <a:srcRect l="19603" t="52885" r="19603"/>
            <a:stretch>
              <a:fillRect/>
            </a:stretch>
          </p:blipFill>
          <p:spPr bwMode="auto">
            <a:xfrm>
              <a:off x="4003" y="2716"/>
              <a:ext cx="1329" cy="8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 Box 35"/>
            <p:cNvSpPr txBox="1">
              <a:spLocks noChangeArrowheads="1"/>
            </p:cNvSpPr>
            <p:nvPr/>
          </p:nvSpPr>
          <p:spPr bwMode="auto">
            <a:xfrm>
              <a:off x="4059" y="3339"/>
              <a:ext cx="589" cy="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pt-BR"/>
                <a:t>John</a:t>
              </a:r>
            </a:p>
          </p:txBody>
        </p:sp>
        <p:sp>
          <p:nvSpPr>
            <p:cNvPr id="12298" name="Text Box 36"/>
            <p:cNvSpPr txBox="1">
              <a:spLocks noChangeArrowheads="1"/>
            </p:cNvSpPr>
            <p:nvPr/>
          </p:nvSpPr>
          <p:spPr bwMode="auto">
            <a:xfrm>
              <a:off x="4649" y="3339"/>
              <a:ext cx="816" cy="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pt-BR"/>
                <a:t>Margaret</a:t>
              </a:r>
            </a:p>
          </p:txBody>
        </p:sp>
      </p:grpSp>
      <p:sp>
        <p:nvSpPr>
          <p:cNvPr id="2" name="CaixaDeTexto 1"/>
          <p:cNvSpPr txBox="1"/>
          <p:nvPr/>
        </p:nvSpPr>
        <p:spPr>
          <a:xfrm>
            <a:off x="10599739" y="3146051"/>
            <a:ext cx="1199780" cy="369332"/>
          </a:xfrm>
          <a:prstGeom prst="rect">
            <a:avLst/>
          </a:prstGeom>
          <a:solidFill>
            <a:schemeClr val="accent1">
              <a:lumMod val="75000"/>
            </a:schemeClr>
          </a:solidFill>
        </p:spPr>
        <p:txBody>
          <a:bodyPr wrap="square" rtlCol="0">
            <a:spAutoFit/>
          </a:bodyPr>
          <a:lstStyle/>
          <a:p>
            <a:r>
              <a:rPr lang="pt-BR" dirty="0" smtClean="0">
                <a:latin typeface="Comic Sans MS" panose="030F0702030302020204" pitchFamily="66" charset="0"/>
              </a:rPr>
              <a:t>14 anos</a:t>
            </a:r>
            <a:endParaRPr lang="pt-BR" dirty="0">
              <a:latin typeface="Comic Sans MS" panose="030F0702030302020204" pitchFamily="66" charset="0"/>
            </a:endParaRPr>
          </a:p>
        </p:txBody>
      </p:sp>
      <p:sp>
        <p:nvSpPr>
          <p:cNvPr id="15" name="CaixaDeTexto 14"/>
          <p:cNvSpPr txBox="1"/>
          <p:nvPr/>
        </p:nvSpPr>
        <p:spPr>
          <a:xfrm>
            <a:off x="10868168" y="5178344"/>
            <a:ext cx="1199780" cy="369332"/>
          </a:xfrm>
          <a:prstGeom prst="rect">
            <a:avLst/>
          </a:prstGeom>
          <a:solidFill>
            <a:schemeClr val="accent1">
              <a:lumMod val="75000"/>
            </a:schemeClr>
          </a:solidFill>
        </p:spPr>
        <p:txBody>
          <a:bodyPr wrap="square" rtlCol="0">
            <a:spAutoFit/>
          </a:bodyPr>
          <a:lstStyle/>
          <a:p>
            <a:r>
              <a:rPr lang="pt-BR" dirty="0" smtClean="0">
                <a:latin typeface="Comic Sans MS" panose="030F0702030302020204" pitchFamily="66" charset="0"/>
              </a:rPr>
              <a:t>11 anos</a:t>
            </a:r>
            <a:endParaRPr lang="pt-BR" dirty="0">
              <a:latin typeface="Comic Sans MS" panose="030F0702030302020204" pitchFamily="66" charset="0"/>
            </a:endParaRPr>
          </a:p>
        </p:txBody>
      </p:sp>
      <p:pic>
        <p:nvPicPr>
          <p:cNvPr id="3" name="Imagem 2"/>
          <p:cNvPicPr>
            <a:picLocks noChangeAspect="1"/>
          </p:cNvPicPr>
          <p:nvPr/>
        </p:nvPicPr>
        <p:blipFill>
          <a:blip r:embed="rId6"/>
          <a:stretch>
            <a:fillRect/>
          </a:stretch>
        </p:blipFill>
        <p:spPr>
          <a:xfrm>
            <a:off x="6606394" y="2953621"/>
            <a:ext cx="1621990" cy="2120172"/>
          </a:xfrm>
          <a:prstGeom prst="rect">
            <a:avLst/>
          </a:prstGeom>
        </p:spPr>
      </p:pic>
      <p:sp>
        <p:nvSpPr>
          <p:cNvPr id="4" name="CaixaDeTexto 3"/>
          <p:cNvSpPr txBox="1"/>
          <p:nvPr/>
        </p:nvSpPr>
        <p:spPr>
          <a:xfrm>
            <a:off x="6075124" y="5363010"/>
            <a:ext cx="2542784" cy="923330"/>
          </a:xfrm>
          <a:prstGeom prst="rect">
            <a:avLst/>
          </a:prstGeom>
          <a:solidFill>
            <a:schemeClr val="accent1">
              <a:lumMod val="75000"/>
            </a:schemeClr>
          </a:solidFill>
        </p:spPr>
        <p:txBody>
          <a:bodyPr wrap="square" rtlCol="0">
            <a:spAutoFit/>
          </a:bodyPr>
          <a:lstStyle/>
          <a:p>
            <a:pPr algn="ctr"/>
            <a:r>
              <a:rPr lang="pt-BR" dirty="0" err="1" smtClean="0">
                <a:latin typeface="Comic Sans MS" panose="030F0702030302020204" pitchFamily="66" charset="0"/>
              </a:rPr>
              <a:t>Leah</a:t>
            </a:r>
            <a:r>
              <a:rPr lang="pt-BR" dirty="0" smtClean="0">
                <a:latin typeface="Comic Sans MS" panose="030F0702030302020204" pitchFamily="66" charset="0"/>
              </a:rPr>
              <a:t> – mais velha, casada, não morava com eles</a:t>
            </a:r>
            <a:endParaRPr lang="pt-BR" dirty="0">
              <a:latin typeface="Comic Sans MS" panose="030F0702030302020204" pitchFamily="66" charset="0"/>
            </a:endParaRPr>
          </a:p>
        </p:txBody>
      </p:sp>
      <p:sp>
        <p:nvSpPr>
          <p:cNvPr id="5" name="CaixaDeTexto 4"/>
          <p:cNvSpPr txBox="1"/>
          <p:nvPr/>
        </p:nvSpPr>
        <p:spPr>
          <a:xfrm>
            <a:off x="8950209" y="251568"/>
            <a:ext cx="1352811" cy="369332"/>
          </a:xfrm>
          <a:prstGeom prst="rect">
            <a:avLst/>
          </a:prstGeom>
          <a:solidFill>
            <a:schemeClr val="accent1">
              <a:lumMod val="75000"/>
            </a:schemeClr>
          </a:solidFill>
        </p:spPr>
        <p:txBody>
          <a:bodyPr wrap="square" rtlCol="0">
            <a:spAutoFit/>
          </a:bodyPr>
          <a:lstStyle/>
          <a:p>
            <a:r>
              <a:rPr lang="pt-BR" dirty="0" smtClean="0"/>
              <a:t>Pai e mãe</a:t>
            </a:r>
            <a:endParaRPr lang="pt-BR" dirty="0"/>
          </a:p>
        </p:txBody>
      </p:sp>
      <p:pic>
        <p:nvPicPr>
          <p:cNvPr id="20" name="Picture 4" descr="Resultado de imagem para mesas girantes pp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846" y="991407"/>
            <a:ext cx="5199211" cy="4371603"/>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p:cNvSpPr>
          <p:nvPr/>
        </p:nvSpPr>
        <p:spPr bwMode="auto">
          <a:xfrm>
            <a:off x="125260" y="361343"/>
            <a:ext cx="6079385" cy="519113"/>
          </a:xfrm>
          <a:prstGeom prst="rect">
            <a:avLst/>
          </a:prstGeom>
          <a:solidFill>
            <a:srgbClr val="C00000"/>
          </a:solidFill>
          <a:ln>
            <a:noFill/>
          </a:ln>
          <a:effectLst/>
          <a:extLst/>
        </p:spPr>
        <p:txBody>
          <a:bodyPr wrap="square">
            <a:spAutoFit/>
          </a:bodyPr>
          <a:lstStyle/>
          <a:p>
            <a:pPr algn="ctr" eaLnBrk="1" hangingPunct="1">
              <a:spcBef>
                <a:spcPct val="50000"/>
              </a:spcBef>
              <a:defRPr/>
            </a:pPr>
            <a:r>
              <a:rPr lang="pt-BR" sz="2800" b="1" dirty="0"/>
              <a:t>O VELHO BARRACÃO DA FAMÍLIA FOX</a:t>
            </a:r>
          </a:p>
        </p:txBody>
      </p:sp>
      <p:sp>
        <p:nvSpPr>
          <p:cNvPr id="6" name="CaixaDeTexto 5"/>
          <p:cNvSpPr txBox="1"/>
          <p:nvPr/>
        </p:nvSpPr>
        <p:spPr>
          <a:xfrm>
            <a:off x="6204645" y="1444205"/>
            <a:ext cx="1568305" cy="400110"/>
          </a:xfrm>
          <a:prstGeom prst="rect">
            <a:avLst/>
          </a:prstGeom>
          <a:solidFill>
            <a:srgbClr val="FF0000"/>
          </a:solidFill>
        </p:spPr>
        <p:txBody>
          <a:bodyPr wrap="square" rtlCol="0">
            <a:spAutoFit/>
          </a:bodyPr>
          <a:lstStyle/>
          <a:p>
            <a:r>
              <a:rPr lang="pt-BR" sz="2000" dirty="0" smtClean="0">
                <a:latin typeface="Comic Sans MS" panose="030F0702030302020204" pitchFamily="66" charset="0"/>
              </a:rPr>
              <a:t>Família Fox</a:t>
            </a:r>
            <a:endParaRPr lang="pt-BR" sz="2000" dirty="0">
              <a:latin typeface="Comic Sans MS" panose="030F0702030302020204" pitchFamily="66" charset="0"/>
            </a:endParaRPr>
          </a:p>
        </p:txBody>
      </p:sp>
      <p:sp>
        <p:nvSpPr>
          <p:cNvPr id="7" name="CaixaDeTexto 6"/>
          <p:cNvSpPr txBox="1"/>
          <p:nvPr/>
        </p:nvSpPr>
        <p:spPr>
          <a:xfrm>
            <a:off x="7175560" y="6362721"/>
            <a:ext cx="4892388" cy="369332"/>
          </a:xfrm>
          <a:prstGeom prst="rect">
            <a:avLst/>
          </a:prstGeom>
          <a:solidFill>
            <a:schemeClr val="tx1">
              <a:lumMod val="85000"/>
            </a:schemeClr>
          </a:solidFill>
        </p:spPr>
        <p:txBody>
          <a:bodyPr wrap="square" rtlCol="0">
            <a:spAutoFit/>
          </a:bodyPr>
          <a:lstStyle/>
          <a:p>
            <a:r>
              <a:rPr lang="pt-BR" dirty="0" smtClean="0">
                <a:solidFill>
                  <a:schemeClr val="bg1"/>
                </a:solidFill>
                <a:latin typeface="Comic Sans MS" panose="030F0702030302020204" pitchFamily="66" charset="0"/>
              </a:rPr>
              <a:t>Haviam  dois irmãos  moradores distante</a:t>
            </a:r>
            <a:endParaRPr lang="pt-BR" dirty="0">
              <a:solidFill>
                <a:schemeClr val="bg1"/>
              </a:solidFill>
              <a:latin typeface="Comic Sans MS" panose="030F0702030302020204" pitchFamily="66" charset="0"/>
            </a:endParaRPr>
          </a:p>
        </p:txBody>
      </p:sp>
      <p:sp>
        <p:nvSpPr>
          <p:cNvPr id="8" name="CaixaDeTexto 7"/>
          <p:cNvSpPr txBox="1"/>
          <p:nvPr/>
        </p:nvSpPr>
        <p:spPr>
          <a:xfrm>
            <a:off x="289907" y="4939869"/>
            <a:ext cx="5666799" cy="1631216"/>
          </a:xfrm>
          <a:prstGeom prst="rect">
            <a:avLst/>
          </a:prstGeom>
          <a:solidFill>
            <a:schemeClr val="tx1"/>
          </a:solidFill>
        </p:spPr>
        <p:txBody>
          <a:bodyPr wrap="square" rtlCol="0">
            <a:spAutoFit/>
          </a:bodyPr>
          <a:lstStyle/>
          <a:p>
            <a:pPr marL="342900" indent="-342900" algn="ctr">
              <a:buFont typeface="Wingdings" panose="05000000000000000000" pitchFamily="2" charset="2"/>
              <a:buChar char="Ø"/>
            </a:pPr>
            <a:r>
              <a:rPr lang="pt-BR" sz="2000" dirty="0" smtClean="0">
                <a:solidFill>
                  <a:srgbClr val="FF0000"/>
                </a:solidFill>
                <a:latin typeface="Comic Sans MS" panose="030F0702030302020204" pitchFamily="66" charset="0"/>
              </a:rPr>
              <a:t>Essa família pobre mudou-se em 11/dez/1847.</a:t>
            </a:r>
          </a:p>
          <a:p>
            <a:pPr marL="342900" indent="-342900" algn="ctr">
              <a:buFont typeface="Wingdings" panose="05000000000000000000" pitchFamily="2" charset="2"/>
              <a:buChar char="Ø"/>
            </a:pPr>
            <a:r>
              <a:rPr lang="pt-BR" sz="2000" dirty="0" smtClean="0">
                <a:solidFill>
                  <a:srgbClr val="FF0000"/>
                </a:solidFill>
                <a:latin typeface="Comic Sans MS" panose="030F0702030302020204" pitchFamily="66" charset="0"/>
              </a:rPr>
              <a:t>Pela descrição dos fatos, vai se perceber que as todas as meninas eram portadoras de mediunidade e efeitos físicos.</a:t>
            </a:r>
            <a:endParaRPr lang="pt-BR"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985620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00625" y="1084915"/>
            <a:ext cx="10910170" cy="4493538"/>
          </a:xfrm>
          <a:prstGeom prst="rect">
            <a:avLst/>
          </a:prstGeom>
          <a:solidFill>
            <a:srgbClr val="FFFFCC"/>
          </a:solidFill>
        </p:spPr>
        <p:txBody>
          <a:bodyPr wrap="square" rtlCol="0">
            <a:spAutoFit/>
          </a:bodyPr>
          <a:lstStyle/>
          <a:p>
            <a:pPr marL="285750" indent="-285750">
              <a:buFont typeface="Wingdings" panose="05000000000000000000" pitchFamily="2" charset="2"/>
              <a:buChar char="Ø"/>
            </a:pPr>
            <a:r>
              <a:rPr lang="pt-BR" sz="2200" dirty="0" smtClean="0">
                <a:solidFill>
                  <a:schemeClr val="bg1"/>
                </a:solidFill>
                <a:latin typeface="Comic Sans MS" panose="030F0702030302020204" pitchFamily="66" charset="0"/>
              </a:rPr>
              <a:t>Nessa casa, havia ocorrido o assassinato de um mascate /vendedor e seus espírito produzia sons, barulhos, ruídos, tentando se comunicar com seus moradores.</a:t>
            </a:r>
            <a:endParaRPr lang="pt-BR" sz="2200" dirty="0">
              <a:solidFill>
                <a:schemeClr val="bg1"/>
              </a:solidFill>
              <a:latin typeface="Comic Sans MS" panose="030F0702030302020204" pitchFamily="66" charset="0"/>
            </a:endParaRPr>
          </a:p>
          <a:p>
            <a:pPr marL="285750" indent="-285750">
              <a:buFont typeface="Wingdings" panose="05000000000000000000" pitchFamily="2" charset="2"/>
              <a:buChar char="Ø"/>
            </a:pPr>
            <a:r>
              <a:rPr lang="pt-BR" sz="2200" dirty="0" smtClean="0">
                <a:solidFill>
                  <a:schemeClr val="bg1"/>
                </a:solidFill>
                <a:latin typeface="Comic Sans MS" panose="030F0702030302020204" pitchFamily="66" charset="0"/>
              </a:rPr>
              <a:t>Ele tinha sido morto pelo antigo dono da casa, por motivo de roubo do dinheiro que ele trazia.</a:t>
            </a:r>
          </a:p>
          <a:p>
            <a:endParaRPr lang="pt-BR" sz="2200" dirty="0">
              <a:solidFill>
                <a:schemeClr val="bg1"/>
              </a:solidFill>
              <a:latin typeface="Comic Sans MS" panose="030F0702030302020204" pitchFamily="66" charset="0"/>
            </a:endParaRPr>
          </a:p>
          <a:p>
            <a:pPr marL="285750" indent="-285750">
              <a:buFont typeface="Wingdings" panose="05000000000000000000" pitchFamily="2" charset="2"/>
              <a:buChar char="Ø"/>
            </a:pPr>
            <a:r>
              <a:rPr lang="pt-BR" sz="2200" dirty="0" smtClean="0">
                <a:solidFill>
                  <a:schemeClr val="bg1"/>
                </a:solidFill>
                <a:latin typeface="Comic Sans MS" panose="030F0702030302020204" pitchFamily="66" charset="0"/>
              </a:rPr>
              <a:t>Ele chamava-se </a:t>
            </a:r>
            <a:r>
              <a:rPr lang="pt-BR" sz="2200" dirty="0">
                <a:solidFill>
                  <a:schemeClr val="bg1"/>
                </a:solidFill>
                <a:latin typeface="Comic Sans MS" panose="030F0702030302020204" pitchFamily="66" charset="0"/>
              </a:rPr>
              <a:t>Charles Bryan </a:t>
            </a:r>
            <a:r>
              <a:rPr lang="pt-BR" sz="2200" dirty="0" smtClean="0">
                <a:solidFill>
                  <a:schemeClr val="bg1"/>
                </a:solidFill>
                <a:latin typeface="Comic Sans MS" panose="030F0702030302020204" pitchFamily="66" charset="0"/>
              </a:rPr>
              <a:t>Rosma. Tinha cerca de 30 anos de idade, nome revelado por seu espírito comunicante. </a:t>
            </a:r>
          </a:p>
          <a:p>
            <a:pPr marL="285750" indent="-285750">
              <a:buFont typeface="Wingdings" panose="05000000000000000000" pitchFamily="2" charset="2"/>
              <a:buChar char="Ø"/>
            </a:pPr>
            <a:endParaRPr lang="pt-BR" sz="2200" dirty="0">
              <a:solidFill>
                <a:schemeClr val="bg1"/>
              </a:solidFill>
              <a:latin typeface="Comic Sans MS" panose="030F0702030302020204" pitchFamily="66" charset="0"/>
            </a:endParaRPr>
          </a:p>
          <a:p>
            <a:pPr marL="285750" indent="-285750">
              <a:buFont typeface="Wingdings" panose="05000000000000000000" pitchFamily="2" charset="2"/>
              <a:buChar char="Ø"/>
            </a:pPr>
            <a:r>
              <a:rPr lang="pt-BR" sz="2200" dirty="0">
                <a:solidFill>
                  <a:schemeClr val="bg1"/>
                </a:solidFill>
                <a:latin typeface="Comic Sans MS" panose="030F0702030302020204" pitchFamily="66" charset="0"/>
              </a:rPr>
              <a:t>Uma faca de açougueiro e uma garganta cortada!!!</a:t>
            </a:r>
          </a:p>
          <a:p>
            <a:endParaRPr lang="pt-BR" sz="2200" dirty="0" smtClean="0">
              <a:solidFill>
                <a:schemeClr val="bg1"/>
              </a:solidFill>
              <a:latin typeface="Comic Sans MS" panose="030F0702030302020204" pitchFamily="66" charset="0"/>
            </a:endParaRPr>
          </a:p>
          <a:p>
            <a:pPr marL="285750" indent="-285750">
              <a:buFont typeface="Wingdings" panose="05000000000000000000" pitchFamily="2" charset="2"/>
              <a:buChar char="Ø"/>
            </a:pPr>
            <a:endParaRPr lang="pt-BR" sz="2200" dirty="0">
              <a:solidFill>
                <a:schemeClr val="bg1"/>
              </a:solidFill>
              <a:latin typeface="Comic Sans MS" panose="030F0702030302020204" pitchFamily="66" charset="0"/>
            </a:endParaRPr>
          </a:p>
          <a:p>
            <a:pPr marL="285750" indent="-285750">
              <a:buFont typeface="Wingdings" panose="05000000000000000000" pitchFamily="2" charset="2"/>
              <a:buChar char="Ø"/>
            </a:pPr>
            <a:r>
              <a:rPr lang="pt-BR" sz="2200" dirty="0" smtClean="0">
                <a:solidFill>
                  <a:schemeClr val="bg1"/>
                </a:solidFill>
                <a:latin typeface="Comic Sans MS" panose="030F0702030302020204" pitchFamily="66" charset="0"/>
              </a:rPr>
              <a:t>Foi enterrado na adega, a dois metros abaixo do solo, no meio de pedras e cal.</a:t>
            </a:r>
            <a:endParaRPr lang="pt-BR" dirty="0">
              <a:latin typeface="Comic Sans MS" panose="030F0702030302020204" pitchFamily="66" charset="0"/>
            </a:endParaRPr>
          </a:p>
        </p:txBody>
      </p:sp>
      <p:sp>
        <p:nvSpPr>
          <p:cNvPr id="6" name="CaixaDeTexto 5"/>
          <p:cNvSpPr txBox="1"/>
          <p:nvPr/>
        </p:nvSpPr>
        <p:spPr>
          <a:xfrm>
            <a:off x="713984" y="363255"/>
            <a:ext cx="9244208" cy="523220"/>
          </a:xfrm>
          <a:prstGeom prst="rect">
            <a:avLst/>
          </a:prstGeom>
          <a:solidFill>
            <a:srgbClr val="C00000"/>
          </a:solidFill>
        </p:spPr>
        <p:txBody>
          <a:bodyPr wrap="square" rtlCol="0">
            <a:spAutoFit/>
          </a:bodyPr>
          <a:lstStyle/>
          <a:p>
            <a:r>
              <a:rPr lang="pt-BR" sz="2800" dirty="0" smtClean="0">
                <a:latin typeface="Comic Sans MS" panose="030F0702030302020204" pitchFamily="66" charset="0"/>
              </a:rPr>
              <a:t>QUEM ERA O ESPÍRITO QUE SE COMUNICAVA?</a:t>
            </a:r>
            <a:endParaRPr lang="pt-BR" sz="2800" dirty="0">
              <a:latin typeface="Comic Sans MS" panose="030F0702030302020204" pitchFamily="66" charset="0"/>
            </a:endParaRPr>
          </a:p>
        </p:txBody>
      </p:sp>
      <p:pic>
        <p:nvPicPr>
          <p:cNvPr id="4098" name="Picture 2" descr="Resultado de imagem para foto faca de açougue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765" y="3510743"/>
            <a:ext cx="3123030" cy="16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59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271947"/>
            <a:ext cx="7286515" cy="468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eaLnBrk="1" hangingPunct="1">
              <a:lnSpc>
                <a:spcPts val="3000"/>
              </a:lnSpc>
              <a:buFont typeface="Wingdings" panose="05000000000000000000" pitchFamily="2" charset="2"/>
              <a:buChar char="Ø"/>
            </a:pPr>
            <a:r>
              <a:rPr lang="pt-BR" sz="2200" b="0" dirty="0">
                <a:solidFill>
                  <a:schemeClr val="bg1"/>
                </a:solidFill>
                <a:latin typeface="Comic Sans MS" panose="030F0702030302020204" pitchFamily="66" charset="0"/>
              </a:rPr>
              <a:t>Em </a:t>
            </a:r>
            <a:r>
              <a:rPr lang="pt-BR" sz="2200" b="0" u="sng" dirty="0">
                <a:solidFill>
                  <a:schemeClr val="accent4">
                    <a:lumMod val="60000"/>
                    <a:lumOff val="40000"/>
                  </a:schemeClr>
                </a:solidFill>
                <a:latin typeface="Comic Sans MS" panose="030F0702030302020204" pitchFamily="66" charset="0"/>
              </a:rPr>
              <a:t>31 março de 1848</a:t>
            </a:r>
            <a:r>
              <a:rPr lang="pt-BR" sz="2200" b="0" dirty="0">
                <a:solidFill>
                  <a:schemeClr val="bg1"/>
                </a:solidFill>
                <a:latin typeface="Comic Sans MS" panose="030F0702030302020204" pitchFamily="66" charset="0"/>
              </a:rPr>
              <a:t>, a menina Kate desafiou a "força invisível" a repetir, com os golpes, as palmas que ela batia com as mãos. </a:t>
            </a:r>
            <a:endParaRPr lang="pt-BR" sz="2200" b="0" dirty="0" smtClean="0">
              <a:solidFill>
                <a:schemeClr val="bg1"/>
              </a:solidFill>
              <a:latin typeface="Comic Sans MS" panose="030F0702030302020204" pitchFamily="66" charset="0"/>
            </a:endParaRPr>
          </a:p>
          <a:p>
            <a:pPr marL="342900">
              <a:lnSpc>
                <a:spcPts val="3000"/>
              </a:lnSpc>
              <a:buFont typeface="Wingdings" panose="05000000000000000000" pitchFamily="2" charset="2"/>
              <a:buChar char="Ø"/>
            </a:pPr>
            <a:r>
              <a:rPr lang="pt-BR" sz="2200" b="0" dirty="0">
                <a:solidFill>
                  <a:srgbClr val="BB0170"/>
                </a:solidFill>
                <a:latin typeface="Comic Sans MS" panose="030F0702030302020204" pitchFamily="66" charset="0"/>
              </a:rPr>
              <a:t>A resposta foi imediata, e a cada estalo, um golpe era ouvido logo a seguir</a:t>
            </a:r>
            <a:r>
              <a:rPr lang="pt-BR" sz="2200" b="0" dirty="0" smtClean="0">
                <a:solidFill>
                  <a:srgbClr val="BB0170"/>
                </a:solidFill>
                <a:latin typeface="Comic Sans MS" panose="030F0702030302020204" pitchFamily="66" charset="0"/>
              </a:rPr>
              <a:t>!</a:t>
            </a:r>
          </a:p>
          <a:p>
            <a:pPr marL="1085850" lvl="1" indent="0" algn="ctr">
              <a:lnSpc>
                <a:spcPts val="3000"/>
              </a:lnSpc>
              <a:buFont typeface="Wingdings" panose="05000000000000000000" pitchFamily="2" charset="2"/>
              <a:buChar char="Ø"/>
              <a:defRPr/>
            </a:pPr>
            <a:r>
              <a:rPr lang="pt-BR" sz="2200" b="0" dirty="0">
                <a:solidFill>
                  <a:schemeClr val="bg1"/>
                </a:solidFill>
                <a:latin typeface="Comic Sans MS" panose="030F0702030302020204" pitchFamily="66" charset="0"/>
              </a:rPr>
              <a:t>A família criou um código: uma batida seria a letra A, duas batidas seria a letra B e assim por diante...</a:t>
            </a:r>
          </a:p>
          <a:p>
            <a:pPr marL="342900" algn="ctr">
              <a:lnSpc>
                <a:spcPts val="3000"/>
              </a:lnSpc>
              <a:buFont typeface="Wingdings" panose="05000000000000000000" pitchFamily="2" charset="2"/>
              <a:buChar char="Ø"/>
              <a:defRPr/>
            </a:pPr>
            <a:r>
              <a:rPr lang="pt-BR" sz="2200" b="0" dirty="0">
                <a:solidFill>
                  <a:srgbClr val="000099"/>
                </a:solidFill>
                <a:latin typeface="Comic Sans MS" panose="030F0702030302020204" pitchFamily="66" charset="0"/>
              </a:rPr>
              <a:t>E, assim, estabeleceram um canal de comunicação com o espírito. </a:t>
            </a:r>
          </a:p>
          <a:p>
            <a:pPr marL="342900">
              <a:lnSpc>
                <a:spcPts val="3000"/>
              </a:lnSpc>
              <a:buFont typeface="Wingdings" panose="05000000000000000000" pitchFamily="2" charset="2"/>
              <a:buChar char="Ø"/>
            </a:pPr>
            <a:endParaRPr lang="pt-BR" sz="2200" b="0" dirty="0">
              <a:solidFill>
                <a:srgbClr val="7030A0"/>
              </a:solidFill>
              <a:latin typeface="Comic Sans MS" panose="030F0702030302020204" pitchFamily="66" charset="0"/>
            </a:endParaRPr>
          </a:p>
          <a:p>
            <a:pPr marL="342900" eaLnBrk="1" hangingPunct="1">
              <a:lnSpc>
                <a:spcPts val="3000"/>
              </a:lnSpc>
              <a:buFont typeface="Wingdings" panose="05000000000000000000" pitchFamily="2" charset="2"/>
              <a:buChar char="Ø"/>
            </a:pPr>
            <a:endParaRPr lang="pt-BR" sz="2200" dirty="0">
              <a:solidFill>
                <a:schemeClr val="bg1"/>
              </a:solidFill>
              <a:latin typeface="Comic Sans MS" panose="030F0702030302020204" pitchFamily="66" charset="0"/>
            </a:endParaRPr>
          </a:p>
        </p:txBody>
      </p:sp>
      <p:pic>
        <p:nvPicPr>
          <p:cNvPr id="6148" name="Picture 4" descr="Resultado de imagem para foto bater de m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965" y="2515868"/>
            <a:ext cx="1986366" cy="131504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6150" name="Picture 6" descr="Resultado de imagem para foto alguém batendo na madei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88" y="2476506"/>
            <a:ext cx="1991639" cy="134279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713984" y="363255"/>
            <a:ext cx="7114783" cy="523220"/>
          </a:xfrm>
          <a:prstGeom prst="rect">
            <a:avLst/>
          </a:prstGeom>
          <a:solidFill>
            <a:srgbClr val="C00000"/>
          </a:solidFill>
        </p:spPr>
        <p:txBody>
          <a:bodyPr wrap="square" rtlCol="0">
            <a:spAutoFit/>
          </a:bodyPr>
          <a:lstStyle/>
          <a:p>
            <a:r>
              <a:rPr lang="pt-BR" sz="2800" dirty="0" smtClean="0">
                <a:latin typeface="Comic Sans MS" panose="030F0702030302020204" pitchFamily="66" charset="0"/>
              </a:rPr>
              <a:t>COMO O ESPÍRITO SE COMUNICAVA?</a:t>
            </a:r>
            <a:endParaRPr lang="pt-BR" sz="2800" dirty="0">
              <a:latin typeface="Comic Sans MS" panose="030F0702030302020204" pitchFamily="66" charset="0"/>
            </a:endParaRPr>
          </a:p>
        </p:txBody>
      </p:sp>
      <p:pic>
        <p:nvPicPr>
          <p:cNvPr id="9" name="Picture 8" descr="alfab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9360" y="4094939"/>
            <a:ext cx="2284173" cy="122947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939452" y="5522146"/>
            <a:ext cx="10922696" cy="707886"/>
          </a:xfrm>
          <a:prstGeom prst="rect">
            <a:avLst/>
          </a:prstGeom>
          <a:solidFill>
            <a:srgbClr val="CCFFFF"/>
          </a:solidFill>
        </p:spPr>
        <p:txBody>
          <a:bodyPr wrap="square" rtlCol="0">
            <a:spAutoFit/>
          </a:bodyPr>
          <a:lstStyle/>
          <a:p>
            <a:pPr algn="r"/>
            <a:r>
              <a:rPr lang="pt-BR" sz="2000" dirty="0" smtClean="0">
                <a:solidFill>
                  <a:srgbClr val="002060"/>
                </a:solidFill>
                <a:latin typeface="Comic Sans MS" panose="030F0702030302020204" pitchFamily="66" charset="0"/>
              </a:rPr>
              <a:t>Esse modo de comunicação mediúnica foi mais tarde denominado </a:t>
            </a:r>
            <a:r>
              <a:rPr lang="pt-BR" sz="2000" i="1" dirty="0" smtClean="0">
                <a:solidFill>
                  <a:srgbClr val="002060"/>
                </a:solidFill>
                <a:latin typeface="Comic Sans MS" panose="030F0702030302020204" pitchFamily="66" charset="0"/>
              </a:rPr>
              <a:t>TIPTOLOGIA</a:t>
            </a:r>
            <a:r>
              <a:rPr lang="pt-BR" sz="2000" dirty="0" smtClean="0">
                <a:solidFill>
                  <a:srgbClr val="002060"/>
                </a:solidFill>
                <a:latin typeface="Comic Sans MS" panose="030F0702030302020204" pitchFamily="66" charset="0"/>
              </a:rPr>
              <a:t>. E o espírito que produz o fenômeno chama-se </a:t>
            </a:r>
            <a:r>
              <a:rPr lang="pt-BR" sz="2000" i="1" dirty="0" smtClean="0">
                <a:solidFill>
                  <a:srgbClr val="002060"/>
                </a:solidFill>
                <a:latin typeface="Comic Sans MS" panose="030F0702030302020204" pitchFamily="66" charset="0"/>
              </a:rPr>
              <a:t>TIPTOR</a:t>
            </a:r>
            <a:r>
              <a:rPr lang="pt-BR" sz="2000" dirty="0" smtClean="0">
                <a:solidFill>
                  <a:srgbClr val="002060"/>
                </a:solidFill>
                <a:latin typeface="Comic Sans MS" panose="030F0702030302020204" pitchFamily="66" charset="0"/>
              </a:rPr>
              <a:t>. </a:t>
            </a:r>
            <a:endParaRPr lang="pt-BR" sz="2000" dirty="0">
              <a:solidFill>
                <a:srgbClr val="002060"/>
              </a:solidFill>
              <a:latin typeface="Comic Sans MS" panose="030F0702030302020204" pitchFamily="66" charset="0"/>
            </a:endParaRPr>
          </a:p>
        </p:txBody>
      </p:sp>
      <p:pic>
        <p:nvPicPr>
          <p:cNvPr id="8" name="Picture 8" descr="https://3.bp.blogspot.com/-XVhLlQ63xz0/VvfyKAlXqmI/AAAAAAAAIkg/tWziADMNpusx79rM7KcMQkyYohYKFWV0Q/s1600/FOX4.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4445" y="131459"/>
            <a:ext cx="3074004" cy="2108766"/>
          </a:xfrm>
          <a:prstGeom prst="rect">
            <a:avLst/>
          </a:prstGeom>
          <a:noFill/>
          <a:ln>
            <a:solidFill>
              <a:schemeClr val="tx1"/>
            </a:solid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9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94363" y="1867814"/>
            <a:ext cx="7902728" cy="523220"/>
          </a:xfrm>
          <a:prstGeom prst="rect">
            <a:avLst/>
          </a:prstGeom>
          <a:solidFill>
            <a:srgbClr val="C00000"/>
          </a:solidFill>
        </p:spPr>
        <p:txBody>
          <a:bodyPr wrap="square" rtlCol="0">
            <a:spAutoFit/>
          </a:bodyPr>
          <a:lstStyle/>
          <a:p>
            <a:r>
              <a:rPr lang="pt-BR" sz="2800" dirty="0" smtClean="0">
                <a:latin typeface="Comic Sans MS" panose="030F0702030302020204" pitchFamily="66" charset="0"/>
              </a:rPr>
              <a:t>E... A CADA DIA CHEGAVA MAIS GENTE....</a:t>
            </a:r>
            <a:endParaRPr lang="pt-BR" sz="2800" dirty="0">
              <a:latin typeface="Comic Sans MS" panose="030F0702030302020204" pitchFamily="66" charset="0"/>
            </a:endParaRPr>
          </a:p>
        </p:txBody>
      </p:sp>
      <p:sp>
        <p:nvSpPr>
          <p:cNvPr id="6" name="CaixaDeTexto 5"/>
          <p:cNvSpPr txBox="1"/>
          <p:nvPr/>
        </p:nvSpPr>
        <p:spPr>
          <a:xfrm>
            <a:off x="876822" y="1252612"/>
            <a:ext cx="9356943" cy="430887"/>
          </a:xfrm>
          <a:prstGeom prst="rect">
            <a:avLst/>
          </a:prstGeom>
          <a:noFill/>
        </p:spPr>
        <p:txBody>
          <a:bodyPr wrap="square" rtlCol="0">
            <a:spAutoFit/>
          </a:bodyPr>
          <a:lstStyle/>
          <a:p>
            <a:endParaRPr lang="pt-BR" sz="2200" dirty="0">
              <a:latin typeface="Comic Sans MS" panose="030F0702030302020204" pitchFamily="66" charset="0"/>
            </a:endParaRPr>
          </a:p>
        </p:txBody>
      </p:sp>
      <p:sp>
        <p:nvSpPr>
          <p:cNvPr id="7" name="CaixaDeTexto 6"/>
          <p:cNvSpPr txBox="1"/>
          <p:nvPr/>
        </p:nvSpPr>
        <p:spPr>
          <a:xfrm>
            <a:off x="4808822" y="2627682"/>
            <a:ext cx="7013382" cy="2800767"/>
          </a:xfrm>
          <a:prstGeom prst="rect">
            <a:avLst/>
          </a:prstGeom>
          <a:noFill/>
        </p:spPr>
        <p:txBody>
          <a:bodyPr wrap="square" rtlCol="0">
            <a:spAutoFit/>
          </a:bodyPr>
          <a:lstStyle/>
          <a:p>
            <a:pPr marL="342900" indent="-342900">
              <a:buFont typeface="Wingdings" panose="05000000000000000000" pitchFamily="2" charset="2"/>
              <a:buChar char="Ø"/>
            </a:pPr>
            <a:r>
              <a:rPr lang="pt-BR" sz="2200" dirty="0" smtClean="0">
                <a:solidFill>
                  <a:srgbClr val="002060"/>
                </a:solidFill>
                <a:latin typeface="Comic Sans MS" panose="030F0702030302020204" pitchFamily="66" charset="0"/>
              </a:rPr>
              <a:t>Os vizinhos foram chegando, se assustando..</a:t>
            </a:r>
          </a:p>
          <a:p>
            <a:pPr marL="342900" indent="-342900">
              <a:buFont typeface="Wingdings" panose="05000000000000000000" pitchFamily="2" charset="2"/>
              <a:buChar char="Ø"/>
            </a:pPr>
            <a:r>
              <a:rPr lang="pt-BR" sz="2200" dirty="0" smtClean="0">
                <a:solidFill>
                  <a:srgbClr val="002060"/>
                </a:solidFill>
                <a:latin typeface="Comic Sans MS" panose="030F0702030302020204" pitchFamily="66" charset="0"/>
              </a:rPr>
              <a:t>Muita conversa sobre os fantasmas....</a:t>
            </a:r>
          </a:p>
          <a:p>
            <a:pPr marL="342900" indent="-342900">
              <a:buFont typeface="Wingdings" panose="05000000000000000000" pitchFamily="2" charset="2"/>
              <a:buChar char="Ø"/>
            </a:pPr>
            <a:r>
              <a:rPr lang="pt-BR" sz="2200" dirty="0" smtClean="0">
                <a:solidFill>
                  <a:srgbClr val="002060"/>
                </a:solidFill>
                <a:latin typeface="Comic Sans MS" panose="030F0702030302020204" pitchFamily="66" charset="0"/>
              </a:rPr>
              <a:t>E... Chegava mais gente, mais gente, mais gente..... Centenas de pessoas visitavam a casa.</a:t>
            </a:r>
          </a:p>
          <a:p>
            <a:pPr marL="342900" indent="-342900">
              <a:buFont typeface="Wingdings" panose="05000000000000000000" pitchFamily="2" charset="2"/>
              <a:buChar char="Ø"/>
            </a:pPr>
            <a:r>
              <a:rPr lang="pt-BR" sz="2200" dirty="0" smtClean="0">
                <a:solidFill>
                  <a:srgbClr val="002060"/>
                </a:solidFill>
                <a:latin typeface="Comic Sans MS" panose="030F0702030302020204" pitchFamily="66" charset="0"/>
              </a:rPr>
              <a:t>Cinco meses depois eles não aguentaram e se mudaram para Rochester. </a:t>
            </a:r>
          </a:p>
          <a:p>
            <a:pPr marL="342900" indent="-342900">
              <a:buFont typeface="Wingdings" panose="05000000000000000000" pitchFamily="2" charset="2"/>
              <a:buChar char="Ø"/>
            </a:pPr>
            <a:r>
              <a:rPr lang="pt-BR" sz="2200" dirty="0" smtClean="0">
                <a:solidFill>
                  <a:srgbClr val="002060"/>
                </a:solidFill>
                <a:latin typeface="Comic Sans MS" panose="030F0702030302020204" pitchFamily="66" charset="0"/>
              </a:rPr>
              <a:t>Fizeram grande </a:t>
            </a:r>
            <a:r>
              <a:rPr lang="pt-BR" sz="2200" dirty="0" err="1" smtClean="0">
                <a:solidFill>
                  <a:srgbClr val="002060"/>
                </a:solidFill>
                <a:latin typeface="Comic Sans MS" panose="030F0702030302020204" pitchFamily="66" charset="0"/>
              </a:rPr>
              <a:t>tournê</a:t>
            </a:r>
            <a:r>
              <a:rPr lang="pt-BR" sz="2200" dirty="0" smtClean="0">
                <a:solidFill>
                  <a:srgbClr val="002060"/>
                </a:solidFill>
                <a:latin typeface="Comic Sans MS" panose="030F0702030302020204" pitchFamily="66" charset="0"/>
              </a:rPr>
              <a:t> pelo oeste dos EEUU.</a:t>
            </a:r>
          </a:p>
          <a:p>
            <a:endParaRPr lang="pt-BR" sz="2200" dirty="0">
              <a:latin typeface="Comic Sans MS" panose="030F0702030302020204" pitchFamily="66" charset="0"/>
            </a:endParaRPr>
          </a:p>
        </p:txBody>
      </p:sp>
      <p:sp>
        <p:nvSpPr>
          <p:cNvPr id="8" name="CaixaDeTexto 7"/>
          <p:cNvSpPr txBox="1"/>
          <p:nvPr/>
        </p:nvSpPr>
        <p:spPr>
          <a:xfrm>
            <a:off x="5184581" y="5573116"/>
            <a:ext cx="6250487" cy="1107996"/>
          </a:xfrm>
          <a:prstGeom prst="rect">
            <a:avLst/>
          </a:prstGeom>
          <a:solidFill>
            <a:schemeClr val="accent2">
              <a:lumMod val="40000"/>
              <a:lumOff val="60000"/>
            </a:schemeClr>
          </a:solidFill>
        </p:spPr>
        <p:txBody>
          <a:bodyPr wrap="square" rtlCol="0">
            <a:spAutoFit/>
          </a:bodyPr>
          <a:lstStyle/>
          <a:p>
            <a:pPr algn="ctr"/>
            <a:r>
              <a:rPr lang="pt-BR" sz="2200" dirty="0" smtClean="0">
                <a:solidFill>
                  <a:srgbClr val="002060"/>
                </a:solidFill>
                <a:latin typeface="Comic Sans MS" panose="030F0702030302020204" pitchFamily="66" charset="0"/>
              </a:rPr>
              <a:t>Os fenômenos foram acontecendo espontaneamente e desenvolveram-se num tempo muito breve.</a:t>
            </a:r>
            <a:endParaRPr lang="pt-BR" sz="2200" dirty="0">
              <a:solidFill>
                <a:srgbClr val="002060"/>
              </a:solidFill>
              <a:latin typeface="Comic Sans MS" panose="030F0702030302020204" pitchFamily="66" charset="0"/>
            </a:endParaRPr>
          </a:p>
        </p:txBody>
      </p:sp>
      <p:sp>
        <p:nvSpPr>
          <p:cNvPr id="10" name="CaixaDeTexto 9"/>
          <p:cNvSpPr txBox="1"/>
          <p:nvPr/>
        </p:nvSpPr>
        <p:spPr>
          <a:xfrm>
            <a:off x="407097" y="316757"/>
            <a:ext cx="4258849" cy="523220"/>
          </a:xfrm>
          <a:prstGeom prst="rect">
            <a:avLst/>
          </a:prstGeom>
          <a:solidFill>
            <a:srgbClr val="C00000"/>
          </a:solidFill>
        </p:spPr>
        <p:txBody>
          <a:bodyPr wrap="square" rtlCol="0">
            <a:spAutoFit/>
          </a:bodyPr>
          <a:lstStyle/>
          <a:p>
            <a:r>
              <a:rPr lang="pt-BR" sz="2800" dirty="0" smtClean="0">
                <a:latin typeface="Comic Sans MS" panose="030F0702030302020204" pitchFamily="66" charset="0"/>
              </a:rPr>
              <a:t>À PROCURA DO CORPO</a:t>
            </a:r>
            <a:endParaRPr lang="pt-BR" sz="2800" dirty="0">
              <a:latin typeface="Comic Sans MS" panose="030F0702030302020204" pitchFamily="66" charset="0"/>
            </a:endParaRPr>
          </a:p>
        </p:txBody>
      </p:sp>
      <p:sp>
        <p:nvSpPr>
          <p:cNvPr id="11" name="CaixaDeTexto 10"/>
          <p:cNvSpPr txBox="1"/>
          <p:nvPr/>
        </p:nvSpPr>
        <p:spPr>
          <a:xfrm>
            <a:off x="407097" y="1006391"/>
            <a:ext cx="8987424" cy="769441"/>
          </a:xfrm>
          <a:prstGeom prst="rect">
            <a:avLst/>
          </a:prstGeom>
          <a:solidFill>
            <a:schemeClr val="bg2">
              <a:lumMod val="20000"/>
              <a:lumOff val="80000"/>
            </a:schemeClr>
          </a:solidFill>
        </p:spPr>
        <p:txBody>
          <a:bodyPr wrap="square" rtlCol="0">
            <a:spAutoFit/>
          </a:bodyPr>
          <a:lstStyle/>
          <a:p>
            <a:r>
              <a:rPr lang="pt-BR" sz="2200" dirty="0" smtClean="0">
                <a:solidFill>
                  <a:srgbClr val="002060"/>
                </a:solidFill>
                <a:latin typeface="Comic Sans MS" panose="030F0702030302020204" pitchFamily="66" charset="0"/>
              </a:rPr>
              <a:t>Alguns vizinhos, logo no dia seguinte, 1º. De abril, tinham começado a cavar na adega. Cavaram até achar água e pararam.</a:t>
            </a:r>
            <a:endParaRPr lang="pt-BR" sz="2200" dirty="0">
              <a:solidFill>
                <a:srgbClr val="002060"/>
              </a:solidFill>
              <a:latin typeface="Comic Sans MS" panose="030F0702030302020204" pitchFamily="66" charset="0"/>
            </a:endParaRPr>
          </a:p>
        </p:txBody>
      </p:sp>
      <p:pic>
        <p:nvPicPr>
          <p:cNvPr id="13" name="Picture 2" descr="Resultado de imagem para foto de um subterrân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4775" y="308217"/>
            <a:ext cx="2237429" cy="182120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3"/>
          <a:stretch>
            <a:fillRect/>
          </a:stretch>
        </p:blipFill>
        <p:spPr>
          <a:xfrm>
            <a:off x="239832" y="2620085"/>
            <a:ext cx="4364081" cy="3507027"/>
          </a:xfrm>
          <a:prstGeom prst="rect">
            <a:avLst/>
          </a:prstGeom>
          <a:ln>
            <a:solidFill>
              <a:srgbClr val="002060"/>
            </a:solidFill>
          </a:ln>
        </p:spPr>
      </p:pic>
    </p:spTree>
    <p:extLst>
      <p:ext uri="{BB962C8B-B14F-4D97-AF65-F5344CB8AC3E}">
        <p14:creationId xmlns:p14="http://schemas.microsoft.com/office/powerpoint/2010/main" val="2477757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646</TotalTime>
  <Words>1858</Words>
  <Application>Microsoft Office PowerPoint</Application>
  <PresentationFormat>Widescreen</PresentationFormat>
  <Paragraphs>133</Paragraphs>
  <Slides>24</Slides>
  <Notes>4</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24</vt:i4>
      </vt:variant>
    </vt:vector>
  </HeadingPairs>
  <TitlesOfParts>
    <vt:vector size="32" baseType="lpstr">
      <vt:lpstr>Algerian</vt:lpstr>
      <vt:lpstr>Arial</vt:lpstr>
      <vt:lpstr>Calibri</vt:lpstr>
      <vt:lpstr>Calibri Light</vt:lpstr>
      <vt:lpstr>Comic Sans MS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Cliente</dc:creator>
  <cp:lastModifiedBy>Cliente</cp:lastModifiedBy>
  <cp:revision>78</cp:revision>
  <dcterms:created xsi:type="dcterms:W3CDTF">2016-10-04T02:03:50Z</dcterms:created>
  <dcterms:modified xsi:type="dcterms:W3CDTF">2016-11-15T12:20:50Z</dcterms:modified>
</cp:coreProperties>
</file>